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Nunit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Nunito-bold.fntdata"/><Relationship Id="rId21" Type="http://schemas.openxmlformats.org/officeDocument/2006/relationships/slide" Target="slides/slide16.xml"/><Relationship Id="rId43" Type="http://schemas.openxmlformats.org/officeDocument/2006/relationships/font" Target="fonts/Nunito-regular.fntdata"/><Relationship Id="rId24" Type="http://schemas.openxmlformats.org/officeDocument/2006/relationships/slide" Target="slides/slide19.xml"/><Relationship Id="rId46" Type="http://schemas.openxmlformats.org/officeDocument/2006/relationships/font" Target="fonts/Nunito-boldItalic.fntdata"/><Relationship Id="rId23" Type="http://schemas.openxmlformats.org/officeDocument/2006/relationships/slide" Target="slides/slide18.xml"/><Relationship Id="rId45" Type="http://schemas.openxmlformats.org/officeDocument/2006/relationships/font" Target="fonts/Nuni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pollev.com/mattweirick" TargetMode="Externa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pollev.com/mattweirick" TargetMode="Externa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escholarship.org/uc/item/2t03q5bw"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pEgNXuJGgnE3z-xGhTmAlHxA0dmG2rdvD_INyu3wLBw/edit?usp=sharing"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pollev.com/mattweirick" TargetMode="Externa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docs.google.com/document/d/1pEgNXuJGgnE3z-xGhTmAlHxA0dmG2rdvD_INyu3wLBw/edit?usp=sharing"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AutoNum type="romanUcPeriod"/>
            </a:pPr>
            <a:r>
              <a:rPr lang="en">
                <a:solidFill>
                  <a:schemeClr val="dk1"/>
                </a:solidFill>
              </a:rPr>
              <a:t>Intro: how collaboration began, course planner intro (15 mins?)</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UcPeriod"/>
            </a:pPr>
            <a:r>
              <a:rPr lang="en">
                <a:solidFill>
                  <a:schemeClr val="dk1"/>
                </a:solidFill>
              </a:rPr>
              <a:t>Introduce ourselves + shout out Christine  - All</a:t>
            </a:r>
            <a:endParaRPr>
              <a:solidFill>
                <a:schemeClr val="dk1"/>
              </a:solidFill>
            </a:endParaRPr>
          </a:p>
          <a:p>
            <a:pPr indent="-298450" lvl="2" marL="1371600" rtl="0" algn="l">
              <a:lnSpc>
                <a:spcPct val="115000"/>
              </a:lnSpc>
              <a:spcBef>
                <a:spcPts val="0"/>
              </a:spcBef>
              <a:spcAft>
                <a:spcPts val="0"/>
              </a:spcAft>
              <a:buClr>
                <a:schemeClr val="dk1"/>
              </a:buClr>
              <a:buSzPts val="1100"/>
              <a:buAutoNum type="arabicPeriod"/>
            </a:pPr>
            <a:r>
              <a:rPr lang="en">
                <a:solidFill>
                  <a:schemeClr val="dk1"/>
                </a:solidFill>
              </a:rPr>
              <a:t>WP - Laurel</a:t>
            </a:r>
            <a:endParaRPr>
              <a:solidFill>
                <a:schemeClr val="dk1"/>
              </a:solidFill>
            </a:endParaRPr>
          </a:p>
          <a:p>
            <a:pPr indent="-298450" lvl="2" marL="1371600" rtl="0" algn="l">
              <a:lnSpc>
                <a:spcPct val="115000"/>
              </a:lnSpc>
              <a:spcBef>
                <a:spcPts val="0"/>
              </a:spcBef>
              <a:spcAft>
                <a:spcPts val="0"/>
              </a:spcAft>
              <a:buClr>
                <a:schemeClr val="dk1"/>
              </a:buClr>
              <a:buSzPts val="1100"/>
              <a:buAutoNum type="arabicPeriod"/>
            </a:pPr>
            <a:r>
              <a:rPr lang="en">
                <a:solidFill>
                  <a:schemeClr val="dk1"/>
                </a:solidFill>
              </a:rPr>
              <a:t>Library context  -S as WP liaison, M as TLFT lead</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UcPeriod"/>
            </a:pPr>
            <a:r>
              <a:rPr lang="en">
                <a:solidFill>
                  <a:schemeClr val="dk1"/>
                </a:solidFill>
              </a:rPr>
              <a:t>Remind people to change chat from Panelists to Panelists and Attendees</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d90a8bb72a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d90a8bb72a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d90a8bb72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d90a8bb72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d90a8bb72a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d90a8bb72a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d90a8bb72a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d90a8bb72a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d90a8bb72a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d90a8bb72a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d90a8bb72a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d90a8bb72a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d90a8bb72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d90a8bb72a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d90a8bb72a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d90a8bb72a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d90a8bb72a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d90a8bb72a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d90a8bb72a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d90a8bb72a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d71b136bf0_1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d71b136bf0_1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Sylvia</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d90a8bb72a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d90a8bb72a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d90a8bb72a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d90a8bb72a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d90a8bb72a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d90a8bb72a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d90a8bb72a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d90a8bb72a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d90a8bb72a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d90a8bb72a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d90a8bb72a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d90a8bb72a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d90a8bb72a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d90a8bb72a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90a8bb72a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90a8bb72a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d90a8bb72a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d90a8bb72a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d90a8bb72a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d90a8bb72a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d71b136bf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d71b136bf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Mention that we will have opportunities for conversation between each of the main sections</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d90a8bb72a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d90a8bb72a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Sylvia: challenges of the video (length, difficult to navigate, etc.)</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d71b136bf0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d71b136bf0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Sylvia</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Participate at </a:t>
            </a:r>
            <a:r>
              <a:rPr lang="en" u="sng">
                <a:solidFill>
                  <a:srgbClr val="3D4594"/>
                </a:solidFill>
                <a:hlinkClick r:id="rId2">
                  <a:extLst>
                    <a:ext uri="{A12FA001-AC4F-418D-AE19-62706E023703}">
                      <ahyp:hlinkClr val="tx"/>
                    </a:ext>
                  </a:extLst>
                </a:hlinkClick>
              </a:rPr>
              <a:t>http://pollev.com/mattweirick</a:t>
            </a:r>
            <a:r>
              <a:rPr lang="en">
                <a:solidFill>
                  <a:schemeClr val="dk1"/>
                </a:solidFill>
              </a:rPr>
              <a:t>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d71b136bf0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d71b136bf0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Sylvia</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d90a8bb72a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d90a8bb72a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Laurel</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d4ef3b99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d4ef3b99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Matt</a:t>
            </a:r>
            <a:endParaRPr/>
          </a:p>
          <a:p>
            <a:pPr indent="0" lvl="0" marL="0" rtl="0" algn="l">
              <a:spcBef>
                <a:spcPts val="0"/>
              </a:spcBef>
              <a:spcAft>
                <a:spcPts val="0"/>
              </a:spcAft>
              <a:buNone/>
            </a:pPr>
            <a:r>
              <a:rPr lang="en"/>
              <a:t>We started working with ENGCOMP 495E in Fall 2020 and have continued providing a one-shot, hour-long workshop each quarter since then working with many students preparing to teaching Writing II disciplinary writing courses. We talk with students about </a:t>
            </a:r>
            <a:r>
              <a:rPr lang="en"/>
              <a:t>scaffolding</a:t>
            </a:r>
            <a:r>
              <a:rPr lang="en"/>
              <a:t> research instruction, research pitfalls, and anticipating student questions about our assignments. One of the challenges of the course is that some of the TAs will be teaching classes that they design themselves with assignments they design, but other TAs will be working with faculty, teaching sections of courses, where they don’t have control over the syllabus or assignments. It can be a challenge to teach effectively to both groups and to consider what options everyone has for scaffolding the research and writing instruction in their classes.</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d71b136bf0_1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1" name="Google Shape;331;gd71b136bf0_1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Laurel</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Participate at </a:t>
            </a:r>
            <a:r>
              <a:rPr lang="en" u="sng">
                <a:solidFill>
                  <a:srgbClr val="3D4594"/>
                </a:solidFill>
                <a:hlinkClick r:id="rId2">
                  <a:extLst>
                    <a:ext uri="{A12FA001-AC4F-418D-AE19-62706E023703}">
                      <ahyp:hlinkClr val="tx"/>
                    </a:ext>
                  </a:extLst>
                </a:hlinkClick>
              </a:rPr>
              <a:t>http://pollev.com/mattweirick</a:t>
            </a:r>
            <a:r>
              <a:rPr lang="en">
                <a:solidFill>
                  <a:schemeClr val="dk1"/>
                </a:solidFill>
              </a:rPr>
              <a:t>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d71b136bf0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d71b136bf0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Matt</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d4ef3b9924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d4ef3b9924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0"/>
              </a:spcBef>
              <a:spcAft>
                <a:spcPts val="0"/>
              </a:spcAft>
              <a:buClr>
                <a:schemeClr val="dk1"/>
              </a:buClr>
              <a:buSzPts val="1100"/>
              <a:buAutoNum type="romanUcPeriod"/>
            </a:pPr>
            <a:r>
              <a:rPr lang="en">
                <a:solidFill>
                  <a:schemeClr val="dk1"/>
                </a:solidFill>
              </a:rPr>
              <a:t>Next Steps (5 mins)</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UcPeriod"/>
            </a:pPr>
            <a:r>
              <a:rPr lang="en">
                <a:solidFill>
                  <a:schemeClr val="dk1"/>
                </a:solidFill>
              </a:rPr>
              <a:t>Scaffolding core competencies -M</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UcPeriod"/>
            </a:pPr>
            <a:r>
              <a:rPr lang="en">
                <a:solidFill>
                  <a:schemeClr val="dk1"/>
                </a:solidFill>
              </a:rPr>
              <a:t>More collaboration with Writing II</a:t>
            </a:r>
            <a:endParaRPr>
              <a:solidFill>
                <a:schemeClr val="dk1"/>
              </a:solidFill>
            </a:endParaRPr>
          </a:p>
          <a:p>
            <a:pPr indent="-298450" lvl="2" marL="1371600" rtl="0" algn="l">
              <a:lnSpc>
                <a:spcPct val="115000"/>
              </a:lnSpc>
              <a:spcBef>
                <a:spcPts val="0"/>
              </a:spcBef>
              <a:spcAft>
                <a:spcPts val="0"/>
              </a:spcAft>
              <a:buClr>
                <a:schemeClr val="dk1"/>
              </a:buClr>
              <a:buSzPts val="1100"/>
              <a:buAutoNum type="arabicPeriod"/>
            </a:pPr>
            <a:r>
              <a:rPr lang="en">
                <a:solidFill>
                  <a:schemeClr val="dk1"/>
                </a:solidFill>
              </a:rPr>
              <a:t>Instruction training for students</a:t>
            </a:r>
            <a:endParaRPr>
              <a:solidFill>
                <a:schemeClr val="dk1"/>
              </a:solidFill>
            </a:endParaRPr>
          </a:p>
          <a:p>
            <a:pPr indent="-298450" lvl="2" marL="1371600" rtl="0" algn="l">
              <a:lnSpc>
                <a:spcPct val="115000"/>
              </a:lnSpc>
              <a:spcBef>
                <a:spcPts val="0"/>
              </a:spcBef>
              <a:spcAft>
                <a:spcPts val="0"/>
              </a:spcAft>
              <a:buClr>
                <a:schemeClr val="dk1"/>
              </a:buClr>
              <a:buSzPts val="1100"/>
              <a:buAutoNum type="arabicPeriod"/>
            </a:pPr>
            <a:r>
              <a:rPr lang="en">
                <a:solidFill>
                  <a:schemeClr val="dk1"/>
                </a:solidFill>
              </a:rPr>
              <a:t>More targeted instruction for Writing II</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UcPeriod"/>
            </a:pPr>
            <a:r>
              <a:rPr lang="en">
                <a:solidFill>
                  <a:schemeClr val="dk1"/>
                </a:solidFill>
              </a:rPr>
              <a:t>Possible 495R -M</a:t>
            </a:r>
            <a:endParaRPr>
              <a:solidFill>
                <a:schemeClr val="dk1"/>
              </a:solidFill>
            </a:endParaRPr>
          </a:p>
          <a:p>
            <a:pPr indent="-298450" lvl="1" marL="914400" rtl="0" algn="l">
              <a:lnSpc>
                <a:spcPct val="115000"/>
              </a:lnSpc>
              <a:spcBef>
                <a:spcPts val="0"/>
              </a:spcBef>
              <a:spcAft>
                <a:spcPts val="0"/>
              </a:spcAft>
              <a:buClr>
                <a:schemeClr val="dk1"/>
              </a:buClr>
              <a:buSzPts val="1100"/>
              <a:buAutoNum type="alphaUcPeriod"/>
            </a:pPr>
            <a:r>
              <a:rPr lang="en">
                <a:solidFill>
                  <a:schemeClr val="dk1"/>
                </a:solidFill>
              </a:rPr>
              <a:t>Changes to how we present this work -L</a:t>
            </a:r>
            <a:endParaRPr>
              <a:solidFill>
                <a:schemeClr val="dk1"/>
              </a:solidFill>
            </a:endParaRPr>
          </a:p>
          <a:p>
            <a:pPr indent="-298450" lvl="2" marL="1371600" rtl="0" algn="l">
              <a:lnSpc>
                <a:spcPct val="115000"/>
              </a:lnSpc>
              <a:spcBef>
                <a:spcPts val="0"/>
              </a:spcBef>
              <a:spcAft>
                <a:spcPts val="0"/>
              </a:spcAft>
              <a:buClr>
                <a:schemeClr val="dk1"/>
              </a:buClr>
              <a:buSzPts val="1100"/>
              <a:buAutoNum type="arabicPeriod"/>
            </a:pPr>
            <a:r>
              <a:rPr lang="en">
                <a:solidFill>
                  <a:schemeClr val="dk1"/>
                </a:solidFill>
              </a:rPr>
              <a:t>Moving to Canvas</a:t>
            </a:r>
            <a:endParaRPr>
              <a:solidFill>
                <a:schemeClr val="dk1"/>
              </a:solidFill>
            </a:endParaRPr>
          </a:p>
          <a:p>
            <a:pPr indent="-298450" lvl="2" marL="1371600" rtl="0" algn="l">
              <a:lnSpc>
                <a:spcPct val="115000"/>
              </a:lnSpc>
              <a:spcBef>
                <a:spcPts val="0"/>
              </a:spcBef>
              <a:spcAft>
                <a:spcPts val="0"/>
              </a:spcAft>
              <a:buClr>
                <a:schemeClr val="dk1"/>
              </a:buClr>
              <a:buSzPts val="1100"/>
              <a:buAutoNum type="arabicPeriod"/>
            </a:pPr>
            <a:r>
              <a:rPr lang="en">
                <a:solidFill>
                  <a:schemeClr val="dk1"/>
                </a:solidFill>
              </a:rPr>
              <a:t>New, more interactive format</a:t>
            </a:r>
            <a:endParaRPr>
              <a:solidFill>
                <a:schemeClr val="dk1"/>
              </a:solidFill>
            </a:endParaRPr>
          </a:p>
          <a:p>
            <a:pPr indent="-298450" lvl="2" marL="1371600" rtl="0" algn="l">
              <a:lnSpc>
                <a:spcPct val="115000"/>
              </a:lnSpc>
              <a:spcBef>
                <a:spcPts val="0"/>
              </a:spcBef>
              <a:spcAft>
                <a:spcPts val="0"/>
              </a:spcAft>
              <a:buClr>
                <a:schemeClr val="dk1"/>
              </a:buClr>
              <a:buSzPts val="1100"/>
              <a:buAutoNum type="arabicPeriod"/>
            </a:pPr>
            <a:r>
              <a:rPr lang="en">
                <a:solidFill>
                  <a:schemeClr val="dk1"/>
                </a:solidFill>
              </a:rPr>
              <a:t>Redo the video--making shorter videos for new interactive format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d90a8bb72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d90a8bb72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Laurel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d71b136bf0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d71b136bf0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Matt</a:t>
            </a:r>
            <a:endParaRPr/>
          </a:p>
          <a:p>
            <a:pPr indent="0" lvl="0" marL="0" rtl="0" algn="l">
              <a:spcBef>
                <a:spcPts val="0"/>
              </a:spcBef>
              <a:spcAft>
                <a:spcPts val="0"/>
              </a:spcAft>
              <a:buNone/>
            </a:pPr>
            <a:r>
              <a:rPr lang="en"/>
              <a:t>Specifically, this project sought to scaffold the core competencies for Writing I and II courses in order to encourage </a:t>
            </a:r>
            <a:r>
              <a:rPr lang="en"/>
              <a:t>programmatic</a:t>
            </a:r>
            <a:r>
              <a:rPr lang="en"/>
              <a:t> adoption and use to help us develop students’ research and information literacy skills earlier in their careers at UCLA.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Core competencies - </a:t>
            </a:r>
            <a:r>
              <a:rPr lang="en" u="sng">
                <a:solidFill>
                  <a:schemeClr val="hlink"/>
                </a:solidFill>
                <a:hlinkClick r:id="rId2"/>
              </a:rPr>
              <a:t>https://escholarship.org/uc/item/2t03q5bw</a:t>
            </a:r>
            <a:r>
              <a:rPr lang="en"/>
              <a:t>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7b135cc85c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b135cc85c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Sylvia</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Course planner: </a:t>
            </a:r>
            <a:r>
              <a:rPr lang="en" u="sng">
                <a:solidFill>
                  <a:srgbClr val="3D4594"/>
                </a:solidFill>
                <a:hlinkClick r:id="rId2">
                  <a:extLst>
                    <a:ext uri="{A12FA001-AC4F-418D-AE19-62706E023703}">
                      <ahyp:hlinkClr val="tx"/>
                    </a:ext>
                  </a:extLst>
                </a:hlinkClick>
              </a:rPr>
              <a:t>https://docs.google.com/document/d/1pEgNXuJGgnE3z-xGhTmAlHxA0dmG2rdvD_INyu3wLBw/edit?usp=sharing</a:t>
            </a:r>
            <a:r>
              <a:rPr lang="en">
                <a:solidFill>
                  <a:schemeClr val="lt1"/>
                </a:solidFill>
              </a:rPr>
              <a: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d71b136bf0_1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d71b136bf0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Matt</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Participate at </a:t>
            </a:r>
            <a:r>
              <a:rPr lang="en" u="sng">
                <a:solidFill>
                  <a:schemeClr val="hlink"/>
                </a:solidFill>
                <a:hlinkClick r:id="rId2"/>
              </a:rPr>
              <a:t>http://pollev.com/mattweirick</a:t>
            </a:r>
            <a:r>
              <a:rPr lang="en"/>
              <a:t>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d71b136bf0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d71b136bf0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Laurel</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solidFill>
                  <a:schemeClr val="dk1"/>
                </a:solidFill>
              </a:rPr>
              <a:t>Course planner: </a:t>
            </a:r>
            <a:r>
              <a:rPr lang="en" u="sng">
                <a:solidFill>
                  <a:srgbClr val="3D4594"/>
                </a:solidFill>
                <a:hlinkClick r:id="rId2">
                  <a:extLst>
                    <a:ext uri="{A12FA001-AC4F-418D-AE19-62706E023703}">
                      <ahyp:hlinkClr val="tx"/>
                    </a:ext>
                  </a:extLst>
                </a:hlinkClick>
              </a:rPr>
              <a:t>https://docs.google.com/document/d/1pEgNXuJGgnE3z-xGhTmAlHxA0dmG2rdvD_INyu3wLBw/edit?usp=sharing</a:t>
            </a:r>
            <a:r>
              <a:rPr lang="en">
                <a:solidFill>
                  <a:schemeClr val="dk1"/>
                </a:solidFill>
              </a:rPr>
              <a: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90a8bb72a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d90a8bb72a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Autofit/>
          </a:bodyPr>
          <a:lstStyle>
            <a:lvl1pPr indent="-311150" lvl="0" marL="457200" algn="ctr">
              <a:spcBef>
                <a:spcPts val="0"/>
              </a:spcBef>
              <a:spcAft>
                <a:spcPts val="0"/>
              </a:spcAft>
              <a:buSzPts val="1300"/>
              <a:buChar char="●"/>
              <a:defRPr/>
            </a:lvl1pPr>
            <a:lvl2pPr indent="-298450" lvl="1" marL="914400" algn="ctr">
              <a:spcBef>
                <a:spcPts val="1600"/>
              </a:spcBef>
              <a:spcAft>
                <a:spcPts val="0"/>
              </a:spcAft>
              <a:buSzPts val="1100"/>
              <a:buChar char="○"/>
              <a:defRPr/>
            </a:lvl2pPr>
            <a:lvl3pPr indent="-298450" lvl="2" marL="1371600" algn="ctr">
              <a:spcBef>
                <a:spcPts val="1600"/>
              </a:spcBef>
              <a:spcAft>
                <a:spcPts val="0"/>
              </a:spcAft>
              <a:buSzPts val="1100"/>
              <a:buChar char="■"/>
              <a:defRPr/>
            </a:lvl3pPr>
            <a:lvl4pPr indent="-298450" lvl="3" marL="1828800" algn="ctr">
              <a:spcBef>
                <a:spcPts val="1600"/>
              </a:spcBef>
              <a:spcAft>
                <a:spcPts val="0"/>
              </a:spcAft>
              <a:buSzPts val="1100"/>
              <a:buChar char="●"/>
              <a:defRPr/>
            </a:lvl4pPr>
            <a:lvl5pPr indent="-298450" lvl="4" marL="2286000" algn="ctr">
              <a:spcBef>
                <a:spcPts val="1600"/>
              </a:spcBef>
              <a:spcAft>
                <a:spcPts val="0"/>
              </a:spcAft>
              <a:buSzPts val="1100"/>
              <a:buChar char="○"/>
              <a:defRPr/>
            </a:lvl5pPr>
            <a:lvl6pPr indent="-298450" lvl="5" marL="2743200" algn="ctr">
              <a:spcBef>
                <a:spcPts val="1600"/>
              </a:spcBef>
              <a:spcAft>
                <a:spcPts val="0"/>
              </a:spcAft>
              <a:buSzPts val="1100"/>
              <a:buChar char="■"/>
              <a:defRPr/>
            </a:lvl6pPr>
            <a:lvl7pPr indent="-298450" lvl="6" marL="3200400" algn="ctr">
              <a:spcBef>
                <a:spcPts val="1600"/>
              </a:spcBef>
              <a:spcAft>
                <a:spcPts val="0"/>
              </a:spcAft>
              <a:buSzPts val="1100"/>
              <a:buChar char="●"/>
              <a:defRPr/>
            </a:lvl7pPr>
            <a:lvl8pPr indent="-298450" lvl="7" marL="3657600" algn="ctr">
              <a:spcBef>
                <a:spcPts val="1600"/>
              </a:spcBef>
              <a:spcAft>
                <a:spcPts val="0"/>
              </a:spcAft>
              <a:buSzPts val="1100"/>
              <a:buChar char="○"/>
              <a:defRPr/>
            </a:lvl8pPr>
            <a:lvl9pPr indent="-298450" lvl="8" marL="4114800" algn="ctr">
              <a:spcBef>
                <a:spcPts val="1600"/>
              </a:spcBef>
              <a:spcAft>
                <a:spcPts val="160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160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1600"/>
              </a:spcBef>
              <a:spcAft>
                <a:spcPts val="160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hyperlink" Target="https://docs.google.com/document/d/1pEgNXuJGgnE3z-xGhTmAlHxA0dmG2rdvD_INyu3wLBw/edit?usp=sharing"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hyperlink" Target="https://docs.google.com/document/d/1pEgNXuJGgnE3z-xGhTmAlHxA0dmG2rdvD_INyu3wLBw/edit?usp=sharing"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836250" y="1594225"/>
            <a:ext cx="7468800" cy="1728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1"/>
                </a:solidFill>
              </a:rPr>
              <a:t>Writing and Research Are Inseparable: </a:t>
            </a:r>
            <a:endParaRPr sz="3000">
              <a:solidFill>
                <a:schemeClr val="accent1"/>
              </a:solidFill>
            </a:endParaRPr>
          </a:p>
          <a:p>
            <a:pPr indent="0" lvl="0" marL="0" rtl="0" algn="ctr">
              <a:spcBef>
                <a:spcPts val="1000"/>
              </a:spcBef>
              <a:spcAft>
                <a:spcPts val="0"/>
              </a:spcAft>
              <a:buNone/>
            </a:pPr>
            <a:r>
              <a:rPr lang="en" sz="3000">
                <a:solidFill>
                  <a:schemeClr val="accent1"/>
                </a:solidFill>
              </a:rPr>
              <a:t>Helping Instructors Integrate Research and Writing Instruction in Writing Across the Curriculum Course Planning</a:t>
            </a:r>
            <a:endParaRPr sz="3000">
              <a:solidFill>
                <a:schemeClr val="accent1"/>
              </a:solidFill>
            </a:endParaRPr>
          </a:p>
        </p:txBody>
      </p:sp>
      <p:sp>
        <p:nvSpPr>
          <p:cNvPr id="129" name="Google Shape;129;p13"/>
          <p:cNvSpPr txBox="1"/>
          <p:nvPr>
            <p:ph idx="1" type="subTitle"/>
          </p:nvPr>
        </p:nvSpPr>
        <p:spPr>
          <a:xfrm>
            <a:off x="4428750" y="3662508"/>
            <a:ext cx="5361300" cy="52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0000FF"/>
              </a:solidFill>
            </a:endParaRPr>
          </a:p>
          <a:p>
            <a:pPr indent="0" lvl="0" marL="0" rtl="0" algn="l">
              <a:spcBef>
                <a:spcPts val="0"/>
              </a:spcBef>
              <a:spcAft>
                <a:spcPts val="0"/>
              </a:spcAft>
              <a:buNone/>
            </a:pPr>
            <a:r>
              <a:rPr lang="en">
                <a:solidFill>
                  <a:srgbClr val="0000FF"/>
                </a:solidFill>
              </a:rPr>
              <a:t>Matt Johnson, UCLA Library</a:t>
            </a:r>
            <a:endParaRPr>
              <a:solidFill>
                <a:srgbClr val="0000FF"/>
              </a:solidFill>
            </a:endParaRPr>
          </a:p>
          <a:p>
            <a:pPr indent="0" lvl="0" marL="0" rtl="0" algn="l">
              <a:spcBef>
                <a:spcPts val="0"/>
              </a:spcBef>
              <a:spcAft>
                <a:spcPts val="0"/>
              </a:spcAft>
              <a:buNone/>
            </a:pPr>
            <a:r>
              <a:rPr lang="en">
                <a:solidFill>
                  <a:srgbClr val="0000FF"/>
                </a:solidFill>
              </a:rPr>
              <a:t>Sylvia Page, UCLA Library</a:t>
            </a:r>
            <a:endParaRPr>
              <a:solidFill>
                <a:srgbClr val="0000FF"/>
              </a:solidFill>
            </a:endParaRPr>
          </a:p>
          <a:p>
            <a:pPr indent="0" lvl="0" marL="0" rtl="0" algn="l">
              <a:spcBef>
                <a:spcPts val="0"/>
              </a:spcBef>
              <a:spcAft>
                <a:spcPts val="0"/>
              </a:spcAft>
              <a:buNone/>
            </a:pPr>
            <a:r>
              <a:rPr lang="en">
                <a:solidFill>
                  <a:srgbClr val="0000FF"/>
                </a:solidFill>
              </a:rPr>
              <a:t>Laurel Westrup, UCLA Writing Programs</a:t>
            </a:r>
            <a:endParaRPr>
              <a:solidFill>
                <a:srgbClr val="0000FF"/>
              </a:solidFill>
            </a:endParaRPr>
          </a:p>
        </p:txBody>
      </p:sp>
      <p:sp>
        <p:nvSpPr>
          <p:cNvPr id="130" name="Google Shape;130;p13"/>
          <p:cNvSpPr txBox="1"/>
          <p:nvPr/>
        </p:nvSpPr>
        <p:spPr>
          <a:xfrm>
            <a:off x="3333550" y="493100"/>
            <a:ext cx="2600400" cy="554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400">
                <a:solidFill>
                  <a:schemeClr val="lt1"/>
                </a:solidFill>
                <a:latin typeface="Nunito"/>
                <a:ea typeface="Nunito"/>
                <a:cs typeface="Nunito"/>
                <a:sym typeface="Nunito"/>
              </a:rPr>
              <a:t>LOEX 2021</a:t>
            </a:r>
            <a:endParaRPr sz="2400">
              <a:solidFill>
                <a:schemeClr val="lt1"/>
              </a:solidFill>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Walkthrough of Video</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Questions to Consider in Designing Writing Prompts</a:t>
            </a:r>
            <a:endParaRPr/>
          </a:p>
        </p:txBody>
      </p:sp>
      <p:sp>
        <p:nvSpPr>
          <p:cNvPr id="190" name="Google Shape;190;p2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500">
                <a:solidFill>
                  <a:srgbClr val="000000"/>
                </a:solidFill>
                <a:latin typeface="Droid Sans"/>
                <a:ea typeface="Droid Sans"/>
                <a:cs typeface="Droid Sans"/>
                <a:sym typeface="Droid Sans"/>
              </a:rPr>
              <a:t>-- What are the intellectual demands of an assignment?</a:t>
            </a:r>
            <a:endParaRPr sz="25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rPr lang="en" sz="2500">
                <a:solidFill>
                  <a:srgbClr val="000000"/>
                </a:solidFill>
                <a:latin typeface="Droid Sans"/>
                <a:ea typeface="Droid Sans"/>
                <a:cs typeface="Droid Sans"/>
                <a:sym typeface="Droid Sans"/>
              </a:rPr>
              <a:t>-- What are the writing demands of an assignment?</a:t>
            </a:r>
            <a:endParaRPr sz="25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rPr lang="en" sz="2500">
                <a:solidFill>
                  <a:srgbClr val="000000"/>
                </a:solidFill>
                <a:latin typeface="Droid Sans"/>
                <a:ea typeface="Droid Sans"/>
                <a:cs typeface="Droid Sans"/>
                <a:sym typeface="Droid Sans"/>
              </a:rPr>
              <a:t>-- What are the research demands of an assignment?</a:t>
            </a:r>
            <a:endParaRPr sz="26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Problematic Essay Prompt</a:t>
            </a:r>
            <a:endParaRPr/>
          </a:p>
        </p:txBody>
      </p:sp>
      <p:sp>
        <p:nvSpPr>
          <p:cNvPr id="196" name="Google Shape;196;p24"/>
          <p:cNvSpPr txBox="1"/>
          <p:nvPr>
            <p:ph idx="1" type="body"/>
          </p:nvPr>
        </p:nvSpPr>
        <p:spPr>
          <a:xfrm>
            <a:off x="819150" y="1496025"/>
            <a:ext cx="7505700" cy="294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400">
                <a:solidFill>
                  <a:srgbClr val="000000"/>
                </a:solidFill>
                <a:latin typeface="Droid Sans"/>
                <a:ea typeface="Droid Sans"/>
                <a:cs typeface="Droid Sans"/>
                <a:sym typeface="Droid Sans"/>
              </a:rPr>
              <a:t>Choose a case of cultural appropriation. Write an essay that makes a compelling argument about your case in the context of cultural appropriation. Your essay should:</a:t>
            </a:r>
            <a:endParaRPr sz="1400">
              <a:solidFill>
                <a:srgbClr val="000000"/>
              </a:solidFill>
              <a:latin typeface="Droid Sans"/>
              <a:ea typeface="Droid Sans"/>
              <a:cs typeface="Droid Sans"/>
              <a:sym typeface="Droid Sans"/>
            </a:endParaRPr>
          </a:p>
          <a:p>
            <a:pPr indent="-317500" lvl="0" marL="685800" rtl="0" algn="l">
              <a:lnSpc>
                <a:spcPct val="100000"/>
              </a:lnSpc>
              <a:spcBef>
                <a:spcPts val="600"/>
              </a:spcBef>
              <a:spcAft>
                <a:spcPts val="0"/>
              </a:spcAft>
              <a:buClr>
                <a:srgbClr val="000000"/>
              </a:buClr>
              <a:buSzPts val="1400"/>
              <a:buFont typeface="Droid Sans"/>
              <a:buChar char="●"/>
            </a:pPr>
            <a:r>
              <a:rPr lang="en" sz="1400">
                <a:solidFill>
                  <a:srgbClr val="000000"/>
                </a:solidFill>
                <a:latin typeface="Droid Sans"/>
                <a:ea typeface="Droid Sans"/>
                <a:cs typeface="Droid Sans"/>
                <a:sym typeface="Droid Sans"/>
              </a:rPr>
              <a:t>Have a clearly articulated thesis </a:t>
            </a:r>
            <a:endParaRPr sz="1400">
              <a:solidFill>
                <a:srgbClr val="000000"/>
              </a:solidFill>
              <a:latin typeface="Droid Sans"/>
              <a:ea typeface="Droid Sans"/>
              <a:cs typeface="Droid Sans"/>
              <a:sym typeface="Droid Sans"/>
            </a:endParaRPr>
          </a:p>
          <a:p>
            <a:pPr indent="-317500" lvl="0" marL="685800" rtl="0" algn="l">
              <a:lnSpc>
                <a:spcPct val="100000"/>
              </a:lnSpc>
              <a:spcBef>
                <a:spcPts val="600"/>
              </a:spcBef>
              <a:spcAft>
                <a:spcPts val="0"/>
              </a:spcAft>
              <a:buClr>
                <a:srgbClr val="000000"/>
              </a:buClr>
              <a:buSzPts val="1400"/>
              <a:buFont typeface="Droid Sans"/>
              <a:buChar char="●"/>
            </a:pPr>
            <a:r>
              <a:rPr lang="en" sz="1400">
                <a:solidFill>
                  <a:srgbClr val="000000"/>
                </a:solidFill>
                <a:latin typeface="Droid Sans"/>
                <a:ea typeface="Droid Sans"/>
                <a:cs typeface="Droid Sans"/>
                <a:sym typeface="Droid Sans"/>
              </a:rPr>
              <a:t>Be 5-6 pages, typed, double-spaced, with one-inch margins and standard font (usually Times New Roman)</a:t>
            </a:r>
            <a:endParaRPr sz="1400">
              <a:solidFill>
                <a:srgbClr val="000000"/>
              </a:solidFill>
              <a:latin typeface="Droid Sans"/>
              <a:ea typeface="Droid Sans"/>
              <a:cs typeface="Droid Sans"/>
              <a:sym typeface="Droid Sans"/>
            </a:endParaRPr>
          </a:p>
          <a:p>
            <a:pPr indent="-317500" lvl="0" marL="685800" rtl="0" algn="l">
              <a:lnSpc>
                <a:spcPct val="100000"/>
              </a:lnSpc>
              <a:spcBef>
                <a:spcPts val="600"/>
              </a:spcBef>
              <a:spcAft>
                <a:spcPts val="0"/>
              </a:spcAft>
              <a:buClr>
                <a:srgbClr val="000000"/>
              </a:buClr>
              <a:buSzPts val="1400"/>
              <a:buFont typeface="Droid Sans"/>
              <a:buChar char="●"/>
            </a:pPr>
            <a:r>
              <a:rPr lang="en" sz="1400">
                <a:solidFill>
                  <a:srgbClr val="000000"/>
                </a:solidFill>
                <a:latin typeface="Droid Sans"/>
                <a:ea typeface="Droid Sans"/>
                <a:cs typeface="Droid Sans"/>
                <a:sym typeface="Droid Sans"/>
              </a:rPr>
              <a:t>Draw explicitly on your research (and course readings as relevant) effectively and insightfully</a:t>
            </a:r>
            <a:endParaRPr sz="1400">
              <a:solidFill>
                <a:srgbClr val="000000"/>
              </a:solidFill>
              <a:latin typeface="Droid Sans"/>
              <a:ea typeface="Droid Sans"/>
              <a:cs typeface="Droid Sans"/>
              <a:sym typeface="Droid Sans"/>
            </a:endParaRPr>
          </a:p>
          <a:p>
            <a:pPr indent="-317500" lvl="0" marL="685800" rtl="0" algn="l">
              <a:lnSpc>
                <a:spcPct val="100000"/>
              </a:lnSpc>
              <a:spcBef>
                <a:spcPts val="600"/>
              </a:spcBef>
              <a:spcAft>
                <a:spcPts val="0"/>
              </a:spcAft>
              <a:buClr>
                <a:srgbClr val="000000"/>
              </a:buClr>
              <a:buSzPts val="1400"/>
              <a:buFont typeface="Droid Sans"/>
              <a:buChar char="●"/>
            </a:pPr>
            <a:r>
              <a:rPr lang="en" sz="1400">
                <a:solidFill>
                  <a:srgbClr val="000000"/>
                </a:solidFill>
                <a:latin typeface="Droid Sans"/>
                <a:ea typeface="Droid Sans"/>
                <a:cs typeface="Droid Sans"/>
                <a:sym typeface="Droid Sans"/>
              </a:rPr>
              <a:t>Include your own detailed analysis of relevant examples (even if you are also discussing others’ interpretations/analysis)</a:t>
            </a:r>
            <a:endParaRPr sz="1400">
              <a:solidFill>
                <a:srgbClr val="000000"/>
              </a:solidFill>
              <a:latin typeface="Droid Sans"/>
              <a:ea typeface="Droid Sans"/>
              <a:cs typeface="Droid Sans"/>
              <a:sym typeface="Droid Sans"/>
            </a:endParaRPr>
          </a:p>
          <a:p>
            <a:pPr indent="-317500" lvl="0" marL="685800" rtl="0" algn="l">
              <a:lnSpc>
                <a:spcPct val="100000"/>
              </a:lnSpc>
              <a:spcBef>
                <a:spcPts val="600"/>
              </a:spcBef>
              <a:spcAft>
                <a:spcPts val="0"/>
              </a:spcAft>
              <a:buClr>
                <a:srgbClr val="000000"/>
              </a:buClr>
              <a:buSzPts val="1400"/>
              <a:buFont typeface="Droid Sans"/>
              <a:buChar char="●"/>
            </a:pPr>
            <a:r>
              <a:rPr lang="en" sz="1400">
                <a:solidFill>
                  <a:srgbClr val="000000"/>
                </a:solidFill>
                <a:latin typeface="Droid Sans"/>
                <a:ea typeface="Droid Sans"/>
                <a:cs typeface="Droid Sans"/>
                <a:sym typeface="Droid Sans"/>
              </a:rPr>
              <a:t>Use proper MLA-style parenthetical citation with a Works Cited</a:t>
            </a:r>
            <a:endParaRPr sz="14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t/>
            </a:r>
            <a:endParaRPr b="1" sz="14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rPr lang="en" sz="1400">
                <a:solidFill>
                  <a:srgbClr val="000000"/>
                </a:solidFill>
                <a:latin typeface="Droid Sans"/>
                <a:ea typeface="Droid Sans"/>
                <a:cs typeface="Droid Sans"/>
                <a:sym typeface="Droid Sans"/>
              </a:rPr>
              <a:t>Your essay will be due on Thursday of Week 9.</a:t>
            </a:r>
            <a:endParaRPr sz="15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solidFill>
                  <a:srgbClr val="000000"/>
                </a:solidFill>
                <a:latin typeface="Droid Sans"/>
                <a:ea typeface="Droid Sans"/>
                <a:cs typeface="Droid Sans"/>
                <a:sym typeface="Droid Sans"/>
              </a:rPr>
              <a:t>Writing Questions Students Will Have about the Problematic Prompt</a:t>
            </a:r>
            <a:endParaRPr sz="3800"/>
          </a:p>
        </p:txBody>
      </p:sp>
      <p:sp>
        <p:nvSpPr>
          <p:cNvPr id="202" name="Google Shape;202;p25"/>
          <p:cNvSpPr txBox="1"/>
          <p:nvPr>
            <p:ph idx="1" type="body"/>
          </p:nvPr>
        </p:nvSpPr>
        <p:spPr>
          <a:xfrm>
            <a:off x="819150" y="1593900"/>
            <a:ext cx="7505700" cy="28449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000000"/>
              </a:buClr>
              <a:buSzPts val="1600"/>
              <a:buFont typeface="Droid Sans"/>
              <a:buChar char="●"/>
            </a:pPr>
            <a:r>
              <a:rPr lang="en" sz="1600">
                <a:solidFill>
                  <a:srgbClr val="000000"/>
                </a:solidFill>
                <a:latin typeface="Droid Sans"/>
                <a:ea typeface="Droid Sans"/>
                <a:cs typeface="Droid Sans"/>
                <a:sym typeface="Droid Sans"/>
              </a:rPr>
              <a:t>What criteria should be considered in order to conduct a successful case study? (how broad or specific should the case that I choose be?)</a:t>
            </a:r>
            <a:endParaRPr sz="1600">
              <a:solidFill>
                <a:srgbClr val="000000"/>
              </a:solidFill>
              <a:latin typeface="Droid Sans"/>
              <a:ea typeface="Droid Sans"/>
              <a:cs typeface="Droid Sans"/>
              <a:sym typeface="Droid Sans"/>
            </a:endParaRPr>
          </a:p>
          <a:p>
            <a:pPr indent="-330200" lvl="0" marL="457200" rtl="0" algn="l">
              <a:lnSpc>
                <a:spcPct val="100000"/>
              </a:lnSpc>
              <a:spcBef>
                <a:spcPts val="0"/>
              </a:spcBef>
              <a:spcAft>
                <a:spcPts val="0"/>
              </a:spcAft>
              <a:buClr>
                <a:srgbClr val="000000"/>
              </a:buClr>
              <a:buSzPts val="1600"/>
              <a:buFont typeface="Droid Sans"/>
              <a:buChar char="●"/>
            </a:pPr>
            <a:r>
              <a:rPr lang="en" sz="1600">
                <a:solidFill>
                  <a:srgbClr val="000000"/>
                </a:solidFill>
                <a:latin typeface="Droid Sans"/>
                <a:ea typeface="Droid Sans"/>
                <a:cs typeface="Droid Sans"/>
                <a:sym typeface="Droid Sans"/>
              </a:rPr>
              <a:t>Should it be one of the cases covered in the class or one that I find outside of class? </a:t>
            </a:r>
            <a:endParaRPr sz="1600">
              <a:solidFill>
                <a:srgbClr val="000000"/>
              </a:solidFill>
              <a:latin typeface="Droid Sans"/>
              <a:ea typeface="Droid Sans"/>
              <a:cs typeface="Droid Sans"/>
              <a:sym typeface="Droid Sans"/>
            </a:endParaRPr>
          </a:p>
          <a:p>
            <a:pPr indent="-330200" lvl="0" marL="457200" rtl="0" algn="l">
              <a:lnSpc>
                <a:spcPct val="100000"/>
              </a:lnSpc>
              <a:spcBef>
                <a:spcPts val="0"/>
              </a:spcBef>
              <a:spcAft>
                <a:spcPts val="0"/>
              </a:spcAft>
              <a:buClr>
                <a:srgbClr val="000000"/>
              </a:buClr>
              <a:buSzPts val="1600"/>
              <a:buFont typeface="Droid Sans"/>
              <a:buChar char="●"/>
            </a:pPr>
            <a:r>
              <a:rPr lang="en" sz="1600">
                <a:solidFill>
                  <a:srgbClr val="000000"/>
                </a:solidFill>
                <a:latin typeface="Droid Sans"/>
                <a:ea typeface="Droid Sans"/>
                <a:cs typeface="Droid Sans"/>
                <a:sym typeface="Droid Sans"/>
              </a:rPr>
              <a:t>If someone else has already written about this case, how do I avoid duplicating their conclusions or just copying their ideas?</a:t>
            </a:r>
            <a:endParaRPr sz="1600">
              <a:solidFill>
                <a:srgbClr val="000000"/>
              </a:solidFill>
              <a:latin typeface="Droid Sans"/>
              <a:ea typeface="Droid Sans"/>
              <a:cs typeface="Droid Sans"/>
              <a:sym typeface="Droid Sans"/>
            </a:endParaRPr>
          </a:p>
          <a:p>
            <a:pPr indent="-336550" lvl="0" marL="457200" rtl="0" algn="l">
              <a:lnSpc>
                <a:spcPct val="100000"/>
              </a:lnSpc>
              <a:spcBef>
                <a:spcPts val="0"/>
              </a:spcBef>
              <a:spcAft>
                <a:spcPts val="0"/>
              </a:spcAft>
              <a:buClr>
                <a:srgbClr val="000000"/>
              </a:buClr>
              <a:buSzPts val="1700"/>
              <a:buFont typeface="Droid Sans"/>
              <a:buChar char="●"/>
            </a:pPr>
            <a:r>
              <a:rPr lang="en" sz="1700">
                <a:solidFill>
                  <a:srgbClr val="000000"/>
                </a:solidFill>
                <a:latin typeface="Droid Sans"/>
                <a:ea typeface="Droid Sans"/>
                <a:cs typeface="Droid Sans"/>
                <a:sym typeface="Droid Sans"/>
              </a:rPr>
              <a:t>Should my thesis be an argument about the case or about cultural appropriation with the case as evidence? </a:t>
            </a:r>
            <a:endParaRPr sz="1700">
              <a:solidFill>
                <a:srgbClr val="000000"/>
              </a:solidFill>
              <a:latin typeface="Droid Sans"/>
              <a:ea typeface="Droid Sans"/>
              <a:cs typeface="Droid Sans"/>
              <a:sym typeface="Droid Sans"/>
            </a:endParaRPr>
          </a:p>
          <a:p>
            <a:pPr indent="-336550" lvl="0" marL="457200" rtl="0" algn="l">
              <a:lnSpc>
                <a:spcPct val="100000"/>
              </a:lnSpc>
              <a:spcBef>
                <a:spcPts val="0"/>
              </a:spcBef>
              <a:spcAft>
                <a:spcPts val="0"/>
              </a:spcAft>
              <a:buClr>
                <a:srgbClr val="000000"/>
              </a:buClr>
              <a:buSzPts val="1700"/>
              <a:buFont typeface="Droid Sans"/>
              <a:buChar char="●"/>
            </a:pPr>
            <a:r>
              <a:rPr lang="en" sz="1700">
                <a:solidFill>
                  <a:srgbClr val="000000"/>
                </a:solidFill>
                <a:latin typeface="Droid Sans"/>
                <a:ea typeface="Droid Sans"/>
                <a:cs typeface="Droid Sans"/>
                <a:sym typeface="Droid Sans"/>
              </a:rPr>
              <a:t>How am I supposed to analyze this case? Are there ideas about cultural appropriation that are part of the course that I should use to develop my argument?</a:t>
            </a:r>
            <a:endParaRPr sz="16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rPr b="1" lang="en" sz="1400">
                <a:solidFill>
                  <a:srgbClr val="000000"/>
                </a:solidFill>
                <a:latin typeface="Droid Sans"/>
                <a:ea typeface="Droid Sans"/>
                <a:cs typeface="Droid Sans"/>
                <a:sym typeface="Droid Sans"/>
              </a:rPr>
              <a:t>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2">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solidFill>
                  <a:srgbClr val="000000"/>
                </a:solidFill>
                <a:latin typeface="Droid Sans"/>
                <a:ea typeface="Droid Sans"/>
                <a:cs typeface="Droid Sans"/>
                <a:sym typeface="Droid Sans"/>
              </a:rPr>
              <a:t>Research Questions Students Will Have about the Problematic Prompt</a:t>
            </a:r>
            <a:endParaRPr/>
          </a:p>
        </p:txBody>
      </p:sp>
      <p:sp>
        <p:nvSpPr>
          <p:cNvPr id="208" name="Google Shape;208;p26"/>
          <p:cNvSpPr txBox="1"/>
          <p:nvPr>
            <p:ph idx="1" type="body"/>
          </p:nvPr>
        </p:nvSpPr>
        <p:spPr>
          <a:xfrm>
            <a:off x="819150" y="1800200"/>
            <a:ext cx="7505700" cy="26385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000000"/>
              </a:buClr>
              <a:buSzPts val="1600"/>
              <a:buFont typeface="Droid Sans"/>
              <a:buChar char="●"/>
            </a:pPr>
            <a:r>
              <a:rPr lang="en" sz="1600">
                <a:solidFill>
                  <a:srgbClr val="000000"/>
                </a:solidFill>
                <a:latin typeface="Droid Sans"/>
                <a:ea typeface="Droid Sans"/>
                <a:cs typeface="Droid Sans"/>
                <a:sym typeface="Droid Sans"/>
              </a:rPr>
              <a:t>To find a case not covered in class, where would I go to start looking? How would I look? </a:t>
            </a:r>
            <a:endParaRPr sz="1700">
              <a:solidFill>
                <a:srgbClr val="000000"/>
              </a:solidFill>
              <a:latin typeface="Droid Sans"/>
              <a:ea typeface="Droid Sans"/>
              <a:cs typeface="Droid Sans"/>
              <a:sym typeface="Droid Sans"/>
            </a:endParaRPr>
          </a:p>
          <a:p>
            <a:pPr indent="-336550" lvl="0" marL="457200" rtl="0" algn="l">
              <a:lnSpc>
                <a:spcPct val="100000"/>
              </a:lnSpc>
              <a:spcBef>
                <a:spcPts val="0"/>
              </a:spcBef>
              <a:spcAft>
                <a:spcPts val="0"/>
              </a:spcAft>
              <a:buClr>
                <a:srgbClr val="000000"/>
              </a:buClr>
              <a:buSzPts val="1700"/>
              <a:buFont typeface="Droid Sans"/>
              <a:buChar char="●"/>
            </a:pPr>
            <a:r>
              <a:rPr lang="en" sz="1700">
                <a:solidFill>
                  <a:srgbClr val="000000"/>
                </a:solidFill>
                <a:latin typeface="Droid Sans"/>
                <a:ea typeface="Droid Sans"/>
                <a:cs typeface="Droid Sans"/>
                <a:sym typeface="Droid Sans"/>
              </a:rPr>
              <a:t>What kind of research will “count” as evidence?  Where will I find it? How will I identify whether or not what I’ve found “counts” or is “relevant”?</a:t>
            </a:r>
            <a:endParaRPr sz="1700">
              <a:solidFill>
                <a:srgbClr val="000000"/>
              </a:solidFill>
              <a:latin typeface="Droid Sans"/>
              <a:ea typeface="Droid Sans"/>
              <a:cs typeface="Droid Sans"/>
              <a:sym typeface="Droid Sans"/>
            </a:endParaRPr>
          </a:p>
          <a:p>
            <a:pPr indent="-336550" lvl="0" marL="457200" rtl="0" algn="l">
              <a:lnSpc>
                <a:spcPct val="100000"/>
              </a:lnSpc>
              <a:spcBef>
                <a:spcPts val="0"/>
              </a:spcBef>
              <a:spcAft>
                <a:spcPts val="0"/>
              </a:spcAft>
              <a:buClr>
                <a:srgbClr val="000000"/>
              </a:buClr>
              <a:buSzPts val="1700"/>
              <a:buFont typeface="Droid Sans"/>
              <a:buChar char="●"/>
            </a:pPr>
            <a:r>
              <a:rPr lang="en" sz="1700">
                <a:solidFill>
                  <a:srgbClr val="000000"/>
                </a:solidFill>
                <a:latin typeface="Droid Sans"/>
                <a:ea typeface="Droid Sans"/>
                <a:cs typeface="Droid Sans"/>
                <a:sym typeface="Droid Sans"/>
              </a:rPr>
              <a:t>How should I use the research that I find -- as a lens for understanding the case? or as context for understanding the case? or as support for an argument I might make?</a:t>
            </a:r>
            <a:endParaRPr sz="1700">
              <a:solidFill>
                <a:srgbClr val="000000"/>
              </a:solidFill>
              <a:latin typeface="Droid Sans"/>
              <a:ea typeface="Droid Sans"/>
              <a:cs typeface="Droid Sans"/>
              <a:sym typeface="Droid Sans"/>
            </a:endParaRPr>
          </a:p>
          <a:p>
            <a:pPr indent="0" lvl="0" marL="457200" rtl="0" algn="l">
              <a:lnSpc>
                <a:spcPct val="100000"/>
              </a:lnSpc>
              <a:spcBef>
                <a:spcPts val="0"/>
              </a:spcBef>
              <a:spcAft>
                <a:spcPts val="0"/>
              </a:spcAft>
              <a:buNone/>
            </a:pPr>
            <a:r>
              <a:t/>
            </a:r>
            <a:endParaRPr sz="16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t/>
            </a:r>
            <a:endParaRPr sz="1700">
              <a:solidFill>
                <a:srgbClr val="000000"/>
              </a:solidFill>
              <a:latin typeface="Droid Sans"/>
              <a:ea typeface="Droid Sans"/>
              <a:cs typeface="Droid Sans"/>
              <a:sym typeface="Droid Sans"/>
            </a:endParaRPr>
          </a:p>
          <a:p>
            <a:pPr indent="0" lvl="0" marL="0" rtl="0" algn="l">
              <a:spcBef>
                <a:spcPts val="0"/>
              </a:spcBef>
              <a:spcAft>
                <a:spcPts val="160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8">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8">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8">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8">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8">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8">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solidFill>
                  <a:srgbClr val="000000"/>
                </a:solidFill>
                <a:latin typeface="Droid Sans"/>
                <a:ea typeface="Droid Sans"/>
                <a:cs typeface="Droid Sans"/>
                <a:sym typeface="Droid Sans"/>
              </a:rPr>
              <a:t>Other Questions Students Will Have about the Problematic Prompt</a:t>
            </a:r>
            <a:endParaRPr/>
          </a:p>
        </p:txBody>
      </p:sp>
      <p:sp>
        <p:nvSpPr>
          <p:cNvPr id="214" name="Google Shape;214;p2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36550" lvl="0" marL="457200" rtl="0" algn="l">
              <a:lnSpc>
                <a:spcPct val="100000"/>
              </a:lnSpc>
              <a:spcBef>
                <a:spcPts val="0"/>
              </a:spcBef>
              <a:spcAft>
                <a:spcPts val="0"/>
              </a:spcAft>
              <a:buClr>
                <a:srgbClr val="000000"/>
              </a:buClr>
              <a:buSzPts val="1700"/>
              <a:buFont typeface="Droid Sans"/>
              <a:buChar char="●"/>
            </a:pPr>
            <a:r>
              <a:rPr lang="en" sz="1700">
                <a:solidFill>
                  <a:srgbClr val="000000"/>
                </a:solidFill>
                <a:latin typeface="Droid Sans"/>
                <a:ea typeface="Droid Sans"/>
                <a:cs typeface="Droid Sans"/>
                <a:sym typeface="Droid Sans"/>
              </a:rPr>
              <a:t>What opportunities will students be given to get feedback on work in progress, and from whom?</a:t>
            </a:r>
            <a:endParaRPr sz="1700">
              <a:solidFill>
                <a:srgbClr val="000000"/>
              </a:solidFill>
              <a:latin typeface="Droid Sans"/>
              <a:ea typeface="Droid Sans"/>
              <a:cs typeface="Droid Sans"/>
              <a:sym typeface="Droid Sans"/>
            </a:endParaRPr>
          </a:p>
          <a:p>
            <a:pPr indent="-336550" lvl="0" marL="457200" marR="0" rtl="0" algn="l">
              <a:lnSpc>
                <a:spcPct val="100000"/>
              </a:lnSpc>
              <a:spcBef>
                <a:spcPts val="0"/>
              </a:spcBef>
              <a:spcAft>
                <a:spcPts val="0"/>
              </a:spcAft>
              <a:buClr>
                <a:srgbClr val="000000"/>
              </a:buClr>
              <a:buSzPts val="1700"/>
              <a:buFont typeface="Droid Sans"/>
              <a:buChar char="●"/>
            </a:pPr>
            <a:r>
              <a:rPr lang="en" sz="1700">
                <a:solidFill>
                  <a:srgbClr val="000000"/>
                </a:solidFill>
                <a:latin typeface="Droid Sans"/>
                <a:ea typeface="Droid Sans"/>
                <a:cs typeface="Droid Sans"/>
                <a:sym typeface="Droid Sans"/>
              </a:rPr>
              <a:t>What are the overall goals of the assignment (and by extension, what will the focus of assessment be)?  What is my purpose in writing this assignment? How will I be graded?</a:t>
            </a:r>
            <a:endParaRPr sz="1700">
              <a:solidFill>
                <a:srgbClr val="000000"/>
              </a:solidFill>
              <a:latin typeface="Droid Sans"/>
              <a:ea typeface="Droid Sans"/>
              <a:cs typeface="Droid Sans"/>
              <a:sym typeface="Droid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14">
                                            <p:txEl>
                                              <p:pRg end="1" st="1"/>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2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More Instruction Needed</a:t>
            </a:r>
            <a:endParaRPr/>
          </a:p>
        </p:txBody>
      </p:sp>
      <p:pic>
        <p:nvPicPr>
          <p:cNvPr descr="Three figures in silhouette with connecting thought bubbles with various images in them: lightbulb, test tube, microscope, magnifying glass." id="220" name="Google Shape;220;p28" title="People thinking"/>
          <p:cNvPicPr preferRelativeResize="0"/>
          <p:nvPr/>
        </p:nvPicPr>
        <p:blipFill>
          <a:blip r:embed="rId3">
            <a:alphaModFix/>
          </a:blip>
          <a:stretch>
            <a:fillRect/>
          </a:stretch>
        </p:blipFill>
        <p:spPr>
          <a:xfrm>
            <a:off x="2712450" y="1677800"/>
            <a:ext cx="3761050" cy="2670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Considering Purpose of Assignment</a:t>
            </a:r>
            <a:endParaRPr/>
          </a:p>
        </p:txBody>
      </p:sp>
      <p:sp>
        <p:nvSpPr>
          <p:cNvPr id="226" name="Google Shape;226;p29"/>
          <p:cNvSpPr txBox="1"/>
          <p:nvPr>
            <p:ph idx="1" type="body"/>
          </p:nvPr>
        </p:nvSpPr>
        <p:spPr>
          <a:xfrm>
            <a:off x="819150" y="1588625"/>
            <a:ext cx="7505700" cy="2850000"/>
          </a:xfrm>
          <a:prstGeom prst="rect">
            <a:avLst/>
          </a:prstGeom>
        </p:spPr>
        <p:txBody>
          <a:bodyPr anchorCtr="0" anchor="t" bIns="91425" lIns="91425" spcFirstLastPara="1" rIns="91425" wrap="square" tIns="91425">
            <a:noAutofit/>
          </a:bodyPr>
          <a:lstStyle/>
          <a:p>
            <a:pPr indent="0" lvl="0" marL="0" rtl="0" algn="l">
              <a:lnSpc>
                <a:spcPct val="100000"/>
              </a:lnSpc>
              <a:spcBef>
                <a:spcPts val="600"/>
              </a:spcBef>
              <a:spcAft>
                <a:spcPts val="0"/>
              </a:spcAft>
              <a:buNone/>
            </a:pPr>
            <a:r>
              <a:rPr lang="en" sz="1600">
                <a:solidFill>
                  <a:srgbClr val="000000"/>
                </a:solidFill>
                <a:latin typeface="Droid Sans"/>
                <a:ea typeface="Droid Sans"/>
                <a:cs typeface="Droid Sans"/>
                <a:sym typeface="Droid Sans"/>
              </a:rPr>
              <a:t>Students will:</a:t>
            </a:r>
            <a:endParaRPr sz="1600">
              <a:solidFill>
                <a:srgbClr val="000000"/>
              </a:solidFill>
              <a:latin typeface="Droid Sans"/>
              <a:ea typeface="Droid Sans"/>
              <a:cs typeface="Droid Sans"/>
              <a:sym typeface="Droid Sans"/>
            </a:endParaRPr>
          </a:p>
          <a:p>
            <a:pPr indent="-330200" lvl="0" marL="457200" rtl="0" algn="l">
              <a:lnSpc>
                <a:spcPct val="100000"/>
              </a:lnSpc>
              <a:spcBef>
                <a:spcPts val="600"/>
              </a:spcBef>
              <a:spcAft>
                <a:spcPts val="0"/>
              </a:spcAft>
              <a:buClr>
                <a:srgbClr val="000000"/>
              </a:buClr>
              <a:buSzPts val="1600"/>
              <a:buFont typeface="Droid Sans"/>
              <a:buChar char="●"/>
            </a:pPr>
            <a:r>
              <a:rPr lang="en" sz="1600">
                <a:solidFill>
                  <a:srgbClr val="000000"/>
                </a:solidFill>
                <a:latin typeface="Droid Sans"/>
                <a:ea typeface="Droid Sans"/>
                <a:cs typeface="Droid Sans"/>
                <a:sym typeface="Droid Sans"/>
              </a:rPr>
              <a:t>develop their cultural competency surrounding the issue of cultural appropriation through an example of their choosing that matters to them and that hasn’t been covered in the class</a:t>
            </a:r>
            <a:endParaRPr sz="1600">
              <a:solidFill>
                <a:srgbClr val="000000"/>
              </a:solidFill>
              <a:latin typeface="Droid Sans"/>
              <a:ea typeface="Droid Sans"/>
              <a:cs typeface="Droid Sans"/>
              <a:sym typeface="Droid Sans"/>
            </a:endParaRPr>
          </a:p>
          <a:p>
            <a:pPr indent="-330200" lvl="0" marL="457200" rtl="0" algn="l">
              <a:lnSpc>
                <a:spcPct val="100000"/>
              </a:lnSpc>
              <a:spcBef>
                <a:spcPts val="0"/>
              </a:spcBef>
              <a:spcAft>
                <a:spcPts val="0"/>
              </a:spcAft>
              <a:buClr>
                <a:srgbClr val="000000"/>
              </a:buClr>
              <a:buSzPts val="1600"/>
              <a:buFont typeface="Droid Sans"/>
              <a:buChar char="●"/>
            </a:pPr>
            <a:r>
              <a:rPr lang="en" sz="1600">
                <a:solidFill>
                  <a:srgbClr val="000000"/>
                </a:solidFill>
                <a:latin typeface="Droid Sans"/>
                <a:ea typeface="Droid Sans"/>
                <a:cs typeface="Droid Sans"/>
                <a:sym typeface="Droid Sans"/>
              </a:rPr>
              <a:t>apply course concepts about cultural appropriation to a novel case </a:t>
            </a:r>
            <a:endParaRPr sz="1600">
              <a:solidFill>
                <a:srgbClr val="000000"/>
              </a:solidFill>
              <a:latin typeface="Droid Sans"/>
              <a:ea typeface="Droid Sans"/>
              <a:cs typeface="Droid Sans"/>
              <a:sym typeface="Droid Sans"/>
            </a:endParaRPr>
          </a:p>
          <a:p>
            <a:pPr indent="-330200" lvl="0" marL="457200" rtl="0" algn="l">
              <a:lnSpc>
                <a:spcPct val="100000"/>
              </a:lnSpc>
              <a:spcBef>
                <a:spcPts val="0"/>
              </a:spcBef>
              <a:spcAft>
                <a:spcPts val="0"/>
              </a:spcAft>
              <a:buClr>
                <a:srgbClr val="000000"/>
              </a:buClr>
              <a:buSzPts val="1600"/>
              <a:buFont typeface="Droid Sans"/>
              <a:buChar char="●"/>
            </a:pPr>
            <a:r>
              <a:rPr lang="en" sz="1600">
                <a:solidFill>
                  <a:srgbClr val="000000"/>
                </a:solidFill>
                <a:latin typeface="Droid Sans"/>
                <a:ea typeface="Droid Sans"/>
                <a:cs typeface="Droid Sans"/>
                <a:sym typeface="Droid Sans"/>
              </a:rPr>
              <a:t>build research skills (designing a research question; finding, evaluating, and synthesizing sources; organizing research materials)</a:t>
            </a:r>
            <a:endParaRPr sz="1600">
              <a:solidFill>
                <a:srgbClr val="000000"/>
              </a:solidFill>
              <a:latin typeface="Droid Sans"/>
              <a:ea typeface="Droid Sans"/>
              <a:cs typeface="Droid Sans"/>
              <a:sym typeface="Droid Sans"/>
            </a:endParaRPr>
          </a:p>
          <a:p>
            <a:pPr indent="-330200" lvl="0" marL="457200" rtl="0" algn="l">
              <a:lnSpc>
                <a:spcPct val="100000"/>
              </a:lnSpc>
              <a:spcBef>
                <a:spcPts val="0"/>
              </a:spcBef>
              <a:spcAft>
                <a:spcPts val="0"/>
              </a:spcAft>
              <a:buClr>
                <a:srgbClr val="000000"/>
              </a:buClr>
              <a:buSzPts val="1600"/>
              <a:buFont typeface="Droid Sans"/>
              <a:buChar char="●"/>
            </a:pPr>
            <a:r>
              <a:rPr lang="en" sz="1600">
                <a:solidFill>
                  <a:srgbClr val="000000"/>
                </a:solidFill>
                <a:latin typeface="Droid Sans"/>
                <a:ea typeface="Droid Sans"/>
                <a:cs typeface="Droid Sans"/>
                <a:sym typeface="Droid Sans"/>
              </a:rPr>
              <a:t>effectively communicate their knowledge to an academic community</a:t>
            </a:r>
            <a:endParaRPr sz="1600">
              <a:solidFill>
                <a:srgbClr val="000000"/>
              </a:solidFill>
              <a:latin typeface="Droid Sans"/>
              <a:ea typeface="Droid Sans"/>
              <a:cs typeface="Droid Sans"/>
              <a:sym typeface="Droid Sans"/>
            </a:endParaRPr>
          </a:p>
          <a:p>
            <a:pPr indent="-330200" lvl="0" marL="457200" rtl="0" algn="l">
              <a:lnSpc>
                <a:spcPct val="100000"/>
              </a:lnSpc>
              <a:spcBef>
                <a:spcPts val="0"/>
              </a:spcBef>
              <a:spcAft>
                <a:spcPts val="0"/>
              </a:spcAft>
              <a:buClr>
                <a:srgbClr val="000000"/>
              </a:buClr>
              <a:buSzPts val="1600"/>
              <a:buFont typeface="Droid Sans"/>
              <a:buChar char="●"/>
            </a:pPr>
            <a:r>
              <a:rPr lang="en" sz="1600">
                <a:solidFill>
                  <a:srgbClr val="000000"/>
                </a:solidFill>
                <a:latin typeface="Droid Sans"/>
                <a:ea typeface="Droid Sans"/>
                <a:cs typeface="Droid Sans"/>
                <a:sym typeface="Droid Sans"/>
              </a:rPr>
              <a:t>hone their writing process (brainstorming, drafting, giving and receiving feedback, revising)</a:t>
            </a:r>
            <a:endParaRPr sz="17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3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Addressing a Research Pitfall</a:t>
            </a:r>
            <a:endParaRPr/>
          </a:p>
          <a:p>
            <a:pPr indent="0" lvl="0" marL="0" rtl="0" algn="l">
              <a:spcBef>
                <a:spcPts val="0"/>
              </a:spcBef>
              <a:spcAft>
                <a:spcPts val="0"/>
              </a:spcAft>
              <a:buNone/>
            </a:pPr>
            <a:r>
              <a:t/>
            </a:r>
            <a:endParaRPr/>
          </a:p>
        </p:txBody>
      </p:sp>
      <p:sp>
        <p:nvSpPr>
          <p:cNvPr id="232" name="Google Shape;232;p30"/>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000">
                <a:latin typeface="Droid Sans"/>
                <a:ea typeface="Droid Sans"/>
                <a:cs typeface="Droid Sans"/>
                <a:sym typeface="Droid Sans"/>
              </a:rPr>
              <a:t>A possible student question about the prompt:</a:t>
            </a:r>
            <a:endParaRPr sz="2000">
              <a:latin typeface="Droid Sans"/>
              <a:ea typeface="Droid Sans"/>
              <a:cs typeface="Droid Sans"/>
              <a:sym typeface="Droid Sans"/>
            </a:endParaRPr>
          </a:p>
          <a:p>
            <a:pPr indent="-355600" lvl="0" marL="457200" rtl="0" algn="l">
              <a:spcBef>
                <a:spcPts val="1600"/>
              </a:spcBef>
              <a:spcAft>
                <a:spcPts val="0"/>
              </a:spcAft>
              <a:buSzPts val="2000"/>
              <a:buFont typeface="Droid Sans"/>
              <a:buChar char="●"/>
            </a:pPr>
            <a:r>
              <a:rPr lang="en" sz="2000">
                <a:latin typeface="Droid Sans"/>
                <a:ea typeface="Droid Sans"/>
                <a:cs typeface="Droid Sans"/>
                <a:sym typeface="Droid Sans"/>
              </a:rPr>
              <a:t>Should I use a case study from class or find my own case study? How would I go about finding my own case study and making sure that it’s appropriate for the prompt?</a:t>
            </a:r>
            <a:endParaRPr sz="2000">
              <a:latin typeface="Droid Sans"/>
              <a:ea typeface="Droid Sans"/>
              <a:cs typeface="Droid Sans"/>
              <a:sym typeface="Droid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1"/>
          <p:cNvSpPr txBox="1"/>
          <p:nvPr>
            <p:ph type="title"/>
          </p:nvPr>
        </p:nvSpPr>
        <p:spPr>
          <a:xfrm>
            <a:off x="787850" y="851850"/>
            <a:ext cx="44619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Adding Clarifying Language to the Prompt</a:t>
            </a:r>
            <a:endParaRPr/>
          </a:p>
        </p:txBody>
      </p:sp>
      <p:sp>
        <p:nvSpPr>
          <p:cNvPr id="238" name="Google Shape;238;p31"/>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55600" lvl="0" marL="457200" rtl="0" algn="l">
              <a:lnSpc>
                <a:spcPct val="100000"/>
              </a:lnSpc>
              <a:spcBef>
                <a:spcPts val="0"/>
              </a:spcBef>
              <a:spcAft>
                <a:spcPts val="0"/>
              </a:spcAft>
              <a:buClr>
                <a:srgbClr val="000000"/>
              </a:buClr>
              <a:buSzPts val="2000"/>
              <a:buFont typeface="Droid Sans"/>
              <a:buChar char="●"/>
            </a:pPr>
            <a:r>
              <a:rPr lang="en" sz="2000">
                <a:solidFill>
                  <a:srgbClr val="000000"/>
                </a:solidFill>
                <a:latin typeface="Droid Sans"/>
                <a:ea typeface="Droid Sans"/>
                <a:cs typeface="Droid Sans"/>
                <a:sym typeface="Droid Sans"/>
              </a:rPr>
              <a:t>Add details in the prompt about criteria for a successful case study or examples of successful case studies would be useful (for this prompt, one example might be Katy Perry’s “Dark Horse” music video)</a:t>
            </a:r>
            <a:endParaRPr sz="2000">
              <a:solidFill>
                <a:srgbClr val="000000"/>
              </a:solidFill>
              <a:latin typeface="Droid Sans"/>
              <a:ea typeface="Droid Sans"/>
              <a:cs typeface="Droid Sans"/>
              <a:sym typeface="Droid Sans"/>
            </a:endParaRPr>
          </a:p>
          <a:p>
            <a:pPr indent="-355600" lvl="0" marL="457200" rtl="0" algn="l">
              <a:lnSpc>
                <a:spcPct val="100000"/>
              </a:lnSpc>
              <a:spcBef>
                <a:spcPts val="0"/>
              </a:spcBef>
              <a:spcAft>
                <a:spcPts val="0"/>
              </a:spcAft>
              <a:buClr>
                <a:srgbClr val="000000"/>
              </a:buClr>
              <a:buSzPts val="2000"/>
              <a:buFont typeface="Droid Sans"/>
              <a:buChar char="●"/>
            </a:pPr>
            <a:r>
              <a:rPr lang="en" sz="2000">
                <a:solidFill>
                  <a:srgbClr val="000000"/>
                </a:solidFill>
                <a:latin typeface="Droid Sans"/>
                <a:ea typeface="Droid Sans"/>
                <a:cs typeface="Droid Sans"/>
                <a:sym typeface="Droid Sans"/>
              </a:rPr>
              <a:t>Dedicate class time to discussing where to look for cases and to point out good or difficult examples could also help to clarify the expectations for students</a:t>
            </a:r>
            <a:endParaRPr sz="2000">
              <a:solidFill>
                <a:srgbClr val="000000"/>
              </a:solidFill>
              <a:latin typeface="Droid Sans"/>
              <a:ea typeface="Droid Sans"/>
              <a:cs typeface="Droid Sans"/>
              <a:sym typeface="Droid Sans"/>
            </a:endParaRPr>
          </a:p>
        </p:txBody>
      </p:sp>
      <p:pic>
        <p:nvPicPr>
          <p:cNvPr descr="Screenshot of Katy Perry's &quot;Dark Horse&quot; music video in which she and the other figures are wearing Ancient Egyptian costumes and imagery." id="239" name="Google Shape;239;p31" title="Katy Perry &quot;Dark Horse&quot; Music Video"/>
          <p:cNvPicPr preferRelativeResize="0"/>
          <p:nvPr/>
        </p:nvPicPr>
        <p:blipFill>
          <a:blip r:embed="rId3">
            <a:alphaModFix/>
          </a:blip>
          <a:stretch>
            <a:fillRect/>
          </a:stretch>
        </p:blipFill>
        <p:spPr>
          <a:xfrm>
            <a:off x="5765565" y="206500"/>
            <a:ext cx="3171936" cy="17842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14"/>
          <p:cNvSpPr txBox="1"/>
          <p:nvPr>
            <p:ph type="title"/>
          </p:nvPr>
        </p:nvSpPr>
        <p:spPr>
          <a:xfrm>
            <a:off x="819150" y="6170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Learning Outcomes</a:t>
            </a:r>
            <a:endParaRPr/>
          </a:p>
        </p:txBody>
      </p:sp>
      <p:sp>
        <p:nvSpPr>
          <p:cNvPr id="136" name="Google Shape;136;p14"/>
          <p:cNvSpPr txBox="1"/>
          <p:nvPr>
            <p:ph idx="1" type="body"/>
          </p:nvPr>
        </p:nvSpPr>
        <p:spPr>
          <a:xfrm>
            <a:off x="819150" y="15335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Participants will be able to:</a:t>
            </a:r>
            <a:endParaRPr sz="1800"/>
          </a:p>
          <a:p>
            <a:pPr indent="-342900" lvl="0" marL="457200" rtl="0" algn="l">
              <a:spcBef>
                <a:spcPts val="1600"/>
              </a:spcBef>
              <a:spcAft>
                <a:spcPts val="0"/>
              </a:spcAft>
              <a:buSzPts val="1800"/>
              <a:buChar char="●"/>
            </a:pPr>
            <a:r>
              <a:rPr lang="en" sz="1800"/>
              <a:t>Employ new strategies for collaborative relationships with their writing faculty and other campus partners to have a direct impact on curriculum</a:t>
            </a:r>
            <a:endParaRPr sz="1800"/>
          </a:p>
          <a:p>
            <a:pPr indent="-342900" lvl="0" marL="457200" rtl="0" algn="l">
              <a:spcBef>
                <a:spcPts val="0"/>
              </a:spcBef>
              <a:spcAft>
                <a:spcPts val="0"/>
              </a:spcAft>
              <a:buSzPts val="1800"/>
              <a:buChar char="●"/>
            </a:pPr>
            <a:r>
              <a:rPr lang="en" sz="1800"/>
              <a:t>Recognize the challenges encountered by writing across the curriculum faculty and TAs in their approach to making students aware of the links between writing and information literacy.</a:t>
            </a:r>
            <a:endParaRPr sz="1800"/>
          </a:p>
          <a:p>
            <a:pPr indent="-342900" lvl="0" marL="457200" rtl="0" algn="l">
              <a:spcBef>
                <a:spcPts val="0"/>
              </a:spcBef>
              <a:spcAft>
                <a:spcPts val="0"/>
              </a:spcAft>
              <a:buSzPts val="1800"/>
              <a:buChar char="●"/>
            </a:pPr>
            <a:r>
              <a:rPr lang="en" sz="1800"/>
              <a:t>Identify train-the-trainer opportunities on their campus that raise awareness among teaching faculty of ways to help students integrate writing and research processes.</a:t>
            </a:r>
            <a:endParaRPr sz="18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32"/>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the Process of Evaluating a Case Study for Relevance</a:t>
            </a:r>
            <a:endParaRPr/>
          </a:p>
        </p:txBody>
      </p:sp>
      <p:sp>
        <p:nvSpPr>
          <p:cNvPr id="245" name="Google Shape;245;p32"/>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55600" lvl="0" marL="457200" rtl="0" algn="l">
              <a:lnSpc>
                <a:spcPct val="100000"/>
              </a:lnSpc>
              <a:spcBef>
                <a:spcPts val="0"/>
              </a:spcBef>
              <a:spcAft>
                <a:spcPts val="0"/>
              </a:spcAft>
              <a:buClr>
                <a:srgbClr val="000000"/>
              </a:buClr>
              <a:buSzPts val="2000"/>
              <a:buFont typeface="Droid Sans"/>
              <a:buChar char="●"/>
            </a:pPr>
            <a:r>
              <a:rPr lang="en" sz="2000">
                <a:solidFill>
                  <a:srgbClr val="000000"/>
                </a:solidFill>
                <a:latin typeface="Droid Sans"/>
                <a:ea typeface="Droid Sans"/>
                <a:cs typeface="Droid Sans"/>
                <a:sym typeface="Droid Sans"/>
              </a:rPr>
              <a:t>Show students how to find an example</a:t>
            </a:r>
            <a:endParaRPr sz="2000">
              <a:solidFill>
                <a:srgbClr val="000000"/>
              </a:solidFill>
              <a:latin typeface="Droid Sans"/>
              <a:ea typeface="Droid Sans"/>
              <a:cs typeface="Droid Sans"/>
              <a:sym typeface="Droid Sans"/>
            </a:endParaRPr>
          </a:p>
          <a:p>
            <a:pPr indent="-355600" lvl="0" marL="457200" rtl="0" algn="l">
              <a:lnSpc>
                <a:spcPct val="100000"/>
              </a:lnSpc>
              <a:spcBef>
                <a:spcPts val="0"/>
              </a:spcBef>
              <a:spcAft>
                <a:spcPts val="0"/>
              </a:spcAft>
              <a:buClr>
                <a:srgbClr val="000000"/>
              </a:buClr>
              <a:buSzPts val="2000"/>
              <a:buFont typeface="Droid Sans"/>
              <a:buChar char="●"/>
            </a:pPr>
            <a:r>
              <a:rPr lang="en" sz="2000">
                <a:solidFill>
                  <a:srgbClr val="000000"/>
                </a:solidFill>
                <a:latin typeface="Droid Sans"/>
                <a:ea typeface="Droid Sans"/>
                <a:cs typeface="Droid Sans"/>
                <a:sym typeface="Droid Sans"/>
              </a:rPr>
              <a:t>In class or in a recorded video, take a look at a few examples of case studies</a:t>
            </a:r>
            <a:endParaRPr sz="2000">
              <a:solidFill>
                <a:srgbClr val="000000"/>
              </a:solidFill>
              <a:latin typeface="Droid Sans"/>
              <a:ea typeface="Droid Sans"/>
              <a:cs typeface="Droid Sans"/>
              <a:sym typeface="Droid Sans"/>
            </a:endParaRPr>
          </a:p>
          <a:p>
            <a:pPr indent="-355600" lvl="0" marL="457200" rtl="0" algn="l">
              <a:lnSpc>
                <a:spcPct val="100000"/>
              </a:lnSpc>
              <a:spcBef>
                <a:spcPts val="0"/>
              </a:spcBef>
              <a:spcAft>
                <a:spcPts val="0"/>
              </a:spcAft>
              <a:buClr>
                <a:srgbClr val="000000"/>
              </a:buClr>
              <a:buSzPts val="2000"/>
              <a:buFont typeface="Droid Sans"/>
              <a:buChar char="●"/>
            </a:pPr>
            <a:r>
              <a:rPr lang="en" sz="2000">
                <a:solidFill>
                  <a:srgbClr val="000000"/>
                </a:solidFill>
                <a:latin typeface="Droid Sans"/>
                <a:ea typeface="Droid Sans"/>
                <a:cs typeface="Droid Sans"/>
                <a:sym typeface="Droid Sans"/>
              </a:rPr>
              <a:t>Discuss or work with students to identify what makes a good case or a case that may be difficult for this assignment. In the process, you’re helping students develop evaluative criteria and may be able to help students figure out where to look for cases. </a:t>
            </a:r>
            <a:endParaRPr sz="2000">
              <a:solidFill>
                <a:srgbClr val="000000"/>
              </a:solidFill>
              <a:latin typeface="Droid Sans"/>
              <a:ea typeface="Droid Sans"/>
              <a:cs typeface="Droid Sans"/>
              <a:sym typeface="Droid Sans"/>
            </a:endParaRPr>
          </a:p>
          <a:p>
            <a:pPr indent="0" lvl="0" marL="0" rtl="0" algn="l">
              <a:spcBef>
                <a:spcPts val="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3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Start with Questions (Use A Premade Tutorial)</a:t>
            </a:r>
            <a:endParaRPr/>
          </a:p>
        </p:txBody>
      </p:sp>
      <p:sp>
        <p:nvSpPr>
          <p:cNvPr id="251" name="Google Shape;251;p3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55600" lvl="0" marL="457200" rtl="0" algn="l">
              <a:lnSpc>
                <a:spcPct val="100000"/>
              </a:lnSpc>
              <a:spcBef>
                <a:spcPts val="0"/>
              </a:spcBef>
              <a:spcAft>
                <a:spcPts val="0"/>
              </a:spcAft>
              <a:buSzPts val="2000"/>
              <a:buChar char="●"/>
            </a:pPr>
            <a:r>
              <a:rPr lang="en" sz="2000">
                <a:solidFill>
                  <a:srgbClr val="000000"/>
                </a:solidFill>
                <a:latin typeface="Droid Sans"/>
                <a:ea typeface="Droid Sans"/>
                <a:cs typeface="Droid Sans"/>
                <a:sym typeface="Droid Sans"/>
              </a:rPr>
              <a:t>To give students a structured way to develop their research questions from their chosen case, consider incorporating a concept mapping activity</a:t>
            </a:r>
            <a:endParaRPr sz="20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t/>
            </a:r>
            <a:endParaRPr sz="20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t/>
            </a:r>
            <a:endParaRPr sz="20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t/>
            </a:r>
            <a:endParaRPr sz="2000">
              <a:solidFill>
                <a:srgbClr val="000000"/>
              </a:solidFill>
              <a:latin typeface="Droid Sans"/>
              <a:ea typeface="Droid Sans"/>
              <a:cs typeface="Droid Sans"/>
              <a:sym typeface="Droid Sans"/>
            </a:endParaRPr>
          </a:p>
          <a:p>
            <a:pPr indent="0" lvl="0" marL="0" rtl="0" algn="l">
              <a:lnSpc>
                <a:spcPct val="100000"/>
              </a:lnSpc>
              <a:spcBef>
                <a:spcPts val="0"/>
              </a:spcBef>
              <a:spcAft>
                <a:spcPts val="0"/>
              </a:spcAft>
              <a:buNone/>
            </a:pPr>
            <a:r>
              <a:t/>
            </a:r>
            <a:endParaRPr sz="2000">
              <a:solidFill>
                <a:srgbClr val="000000"/>
              </a:solidFill>
              <a:latin typeface="Droid Sans"/>
              <a:ea typeface="Droid Sans"/>
              <a:cs typeface="Droid Sans"/>
              <a:sym typeface="Droid Sans"/>
            </a:endParaRPr>
          </a:p>
        </p:txBody>
      </p:sp>
      <p:pic>
        <p:nvPicPr>
          <p:cNvPr descr="Screenshot of the WI+RE Tutorial &quot;Starting with Questions&quot; specifically showing an example of a concept map" id="252" name="Google Shape;252;p33" title="Screenshot from Tutorial"/>
          <p:cNvPicPr preferRelativeResize="0"/>
          <p:nvPr/>
        </p:nvPicPr>
        <p:blipFill>
          <a:blip r:embed="rId3">
            <a:alphaModFix/>
          </a:blip>
          <a:stretch>
            <a:fillRect/>
          </a:stretch>
        </p:blipFill>
        <p:spPr>
          <a:xfrm>
            <a:off x="5214476" y="2834550"/>
            <a:ext cx="3110373" cy="18396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4"/>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Addressing a Writing Pitfall</a:t>
            </a:r>
            <a:endParaRPr/>
          </a:p>
          <a:p>
            <a:pPr indent="0" lvl="0" marL="0" rtl="0" algn="l">
              <a:spcBef>
                <a:spcPts val="0"/>
              </a:spcBef>
              <a:spcAft>
                <a:spcPts val="0"/>
              </a:spcAft>
              <a:buNone/>
            </a:pPr>
            <a:r>
              <a:t/>
            </a:r>
            <a:endParaRPr/>
          </a:p>
        </p:txBody>
      </p:sp>
      <p:sp>
        <p:nvSpPr>
          <p:cNvPr id="258" name="Google Shape;258;p34"/>
          <p:cNvSpPr txBox="1"/>
          <p:nvPr>
            <p:ph idx="1" type="body"/>
          </p:nvPr>
        </p:nvSpPr>
        <p:spPr>
          <a:xfrm>
            <a:off x="819150" y="1524000"/>
            <a:ext cx="7505700" cy="2914800"/>
          </a:xfrm>
          <a:prstGeom prst="rect">
            <a:avLst/>
          </a:prstGeom>
        </p:spPr>
        <p:txBody>
          <a:bodyPr anchorCtr="0" anchor="t" bIns="91425" lIns="91425" spcFirstLastPara="1" rIns="91425" wrap="square" tIns="91425">
            <a:noAutofit/>
          </a:bodyPr>
          <a:lstStyle/>
          <a:p>
            <a:pPr indent="0" lvl="0" marL="0" rtl="0" algn="l">
              <a:lnSpc>
                <a:spcPct val="100000"/>
              </a:lnSpc>
              <a:spcBef>
                <a:spcPts val="600"/>
              </a:spcBef>
              <a:spcAft>
                <a:spcPts val="0"/>
              </a:spcAft>
              <a:buNone/>
            </a:pPr>
            <a:r>
              <a:rPr lang="en" sz="2000">
                <a:solidFill>
                  <a:srgbClr val="000000"/>
                </a:solidFill>
                <a:latin typeface="Droid Sans"/>
                <a:ea typeface="Droid Sans"/>
                <a:cs typeface="Droid Sans"/>
                <a:sym typeface="Droid Sans"/>
              </a:rPr>
              <a:t>Two foundational questions students might have about the essay:</a:t>
            </a:r>
            <a:endParaRPr sz="2000">
              <a:solidFill>
                <a:srgbClr val="000000"/>
              </a:solidFill>
              <a:latin typeface="Droid Sans"/>
              <a:ea typeface="Droid Sans"/>
              <a:cs typeface="Droid Sans"/>
              <a:sym typeface="Droid Sans"/>
            </a:endParaRPr>
          </a:p>
          <a:p>
            <a:pPr indent="0" lvl="0" marL="0" rtl="0" algn="l">
              <a:lnSpc>
                <a:spcPct val="100000"/>
              </a:lnSpc>
              <a:spcBef>
                <a:spcPts val="600"/>
              </a:spcBef>
              <a:spcAft>
                <a:spcPts val="0"/>
              </a:spcAft>
              <a:buNone/>
            </a:pPr>
            <a:r>
              <a:t/>
            </a:r>
            <a:endParaRPr sz="2000">
              <a:solidFill>
                <a:srgbClr val="000000"/>
              </a:solidFill>
              <a:latin typeface="Droid Sans"/>
              <a:ea typeface="Droid Sans"/>
              <a:cs typeface="Droid Sans"/>
              <a:sym typeface="Droid Sans"/>
            </a:endParaRPr>
          </a:p>
          <a:p>
            <a:pPr indent="-355600" lvl="0" marL="457200" rtl="0" algn="l">
              <a:lnSpc>
                <a:spcPct val="100000"/>
              </a:lnSpc>
              <a:spcBef>
                <a:spcPts val="0"/>
              </a:spcBef>
              <a:spcAft>
                <a:spcPts val="0"/>
              </a:spcAft>
              <a:buClr>
                <a:srgbClr val="000000"/>
              </a:buClr>
              <a:buSzPts val="2000"/>
              <a:buFont typeface="Droid Sans"/>
              <a:buChar char="●"/>
            </a:pPr>
            <a:r>
              <a:rPr lang="en" sz="2000">
                <a:solidFill>
                  <a:srgbClr val="000000"/>
                </a:solidFill>
                <a:latin typeface="Droid Sans"/>
                <a:ea typeface="Droid Sans"/>
                <a:cs typeface="Droid Sans"/>
                <a:sym typeface="Droid Sans"/>
              </a:rPr>
              <a:t>Should my thesis be an argument about the case OR about cultural appropriation with the case as evidence? </a:t>
            </a:r>
            <a:endParaRPr sz="2000">
              <a:solidFill>
                <a:srgbClr val="000000"/>
              </a:solidFill>
              <a:latin typeface="Droid Sans"/>
              <a:ea typeface="Droid Sans"/>
              <a:cs typeface="Droid Sans"/>
              <a:sym typeface="Droid Sans"/>
            </a:endParaRPr>
          </a:p>
          <a:p>
            <a:pPr indent="-355600" lvl="0" marL="457200" rtl="0" algn="l">
              <a:lnSpc>
                <a:spcPct val="100000"/>
              </a:lnSpc>
              <a:spcBef>
                <a:spcPts val="0"/>
              </a:spcBef>
              <a:spcAft>
                <a:spcPts val="0"/>
              </a:spcAft>
              <a:buClr>
                <a:srgbClr val="000000"/>
              </a:buClr>
              <a:buSzPts val="2000"/>
              <a:buFont typeface="Droid Sans"/>
              <a:buChar char="●"/>
            </a:pPr>
            <a:r>
              <a:rPr lang="en" sz="2000">
                <a:solidFill>
                  <a:srgbClr val="000000"/>
                </a:solidFill>
                <a:latin typeface="Droid Sans"/>
                <a:ea typeface="Droid Sans"/>
                <a:cs typeface="Droid Sans"/>
                <a:sym typeface="Droid Sans"/>
              </a:rPr>
              <a:t>How am I supposed to analyze this case? Are there ideas about cultural appropriation that are part of the course that I should use to develop my argument?</a:t>
            </a:r>
            <a:endParaRPr sz="210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3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Instructional Strategies to Help Students Write to the Prompt</a:t>
            </a:r>
            <a:endParaRPr/>
          </a:p>
        </p:txBody>
      </p:sp>
      <p:pic>
        <p:nvPicPr>
          <p:cNvPr id="264" name="Google Shape;264;p35" title="Decorative Image"/>
          <p:cNvPicPr preferRelativeResize="0"/>
          <p:nvPr/>
        </p:nvPicPr>
        <p:blipFill>
          <a:blip r:embed="rId3">
            <a:alphaModFix/>
          </a:blip>
          <a:stretch>
            <a:fillRect/>
          </a:stretch>
        </p:blipFill>
        <p:spPr>
          <a:xfrm>
            <a:off x="2446800" y="2063000"/>
            <a:ext cx="4627925" cy="22091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2100">
                <a:solidFill>
                  <a:srgbClr val="000000"/>
                </a:solidFill>
                <a:latin typeface="Droid Sans"/>
                <a:ea typeface="Droid Sans"/>
                <a:cs typeface="Droid Sans"/>
                <a:sym typeface="Droid Sans"/>
              </a:rPr>
              <a:t>Modeling What a Published Case Study Looks Like</a:t>
            </a:r>
            <a:endParaRPr sz="3900"/>
          </a:p>
        </p:txBody>
      </p:sp>
      <p:sp>
        <p:nvSpPr>
          <p:cNvPr id="270" name="Google Shape;270;p3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lnSpc>
                <a:spcPct val="100000"/>
              </a:lnSpc>
              <a:spcBef>
                <a:spcPts val="600"/>
              </a:spcBef>
              <a:spcAft>
                <a:spcPts val="0"/>
              </a:spcAft>
              <a:buNone/>
            </a:pPr>
            <a:r>
              <a:rPr lang="en" sz="1800">
                <a:solidFill>
                  <a:srgbClr val="000000"/>
                </a:solidFill>
                <a:latin typeface="Droid Sans"/>
                <a:ea typeface="Droid Sans"/>
                <a:cs typeface="Droid Sans"/>
                <a:sym typeface="Droid Sans"/>
              </a:rPr>
              <a:t>Assign a case study model that makes arguments about cultural appropriation. Ask the students to: </a:t>
            </a:r>
            <a:endParaRPr sz="1800">
              <a:solidFill>
                <a:srgbClr val="000000"/>
              </a:solidFill>
              <a:latin typeface="Droid Sans"/>
              <a:ea typeface="Droid Sans"/>
              <a:cs typeface="Droid Sans"/>
              <a:sym typeface="Droid Sans"/>
            </a:endParaRPr>
          </a:p>
          <a:p>
            <a:pPr indent="-342900" lvl="0" marL="457200" rtl="0" algn="l">
              <a:lnSpc>
                <a:spcPct val="100000"/>
              </a:lnSpc>
              <a:spcBef>
                <a:spcPts val="600"/>
              </a:spcBef>
              <a:spcAft>
                <a:spcPts val="0"/>
              </a:spcAft>
              <a:buSzPts val="1800"/>
              <a:buFont typeface="Droid Sans"/>
              <a:buChar char="●"/>
            </a:pPr>
            <a:r>
              <a:rPr lang="en" sz="1800">
                <a:solidFill>
                  <a:srgbClr val="000000"/>
                </a:solidFill>
                <a:latin typeface="Droid Sans"/>
                <a:ea typeface="Droid Sans"/>
                <a:cs typeface="Droid Sans"/>
                <a:sym typeface="Droid Sans"/>
              </a:rPr>
              <a:t>evaluate the effectiveness of the author’s argument</a:t>
            </a:r>
            <a:endParaRPr sz="1800">
              <a:solidFill>
                <a:srgbClr val="000000"/>
              </a:solidFill>
              <a:latin typeface="Droid Sans"/>
              <a:ea typeface="Droid Sans"/>
              <a:cs typeface="Droid Sans"/>
              <a:sym typeface="Droid Sans"/>
            </a:endParaRPr>
          </a:p>
          <a:p>
            <a:pPr indent="-342900" lvl="0" marL="457200" rtl="0" algn="l">
              <a:lnSpc>
                <a:spcPct val="100000"/>
              </a:lnSpc>
              <a:spcBef>
                <a:spcPts val="0"/>
              </a:spcBef>
              <a:spcAft>
                <a:spcPts val="0"/>
              </a:spcAft>
              <a:buSzPts val="1800"/>
              <a:buFont typeface="Droid Sans"/>
              <a:buChar char="●"/>
            </a:pPr>
            <a:r>
              <a:rPr lang="en" sz="1800">
                <a:solidFill>
                  <a:srgbClr val="000000"/>
                </a:solidFill>
                <a:latin typeface="Droid Sans"/>
                <a:ea typeface="Droid Sans"/>
                <a:cs typeface="Droid Sans"/>
                <a:sym typeface="Droid Sans"/>
              </a:rPr>
              <a:t>determine how well they use the case to provide evidence for their argument. </a:t>
            </a:r>
            <a:endParaRPr sz="1800">
              <a:solidFill>
                <a:srgbClr val="000000"/>
              </a:solidFill>
              <a:latin typeface="Droid Sans"/>
              <a:ea typeface="Droid Sans"/>
              <a:cs typeface="Droid Sans"/>
              <a:sym typeface="Droid Sans"/>
            </a:endParaRPr>
          </a:p>
          <a:p>
            <a:pPr indent="-342900" lvl="0" marL="457200" rtl="0" algn="l">
              <a:lnSpc>
                <a:spcPct val="100000"/>
              </a:lnSpc>
              <a:spcBef>
                <a:spcPts val="0"/>
              </a:spcBef>
              <a:spcAft>
                <a:spcPts val="0"/>
              </a:spcAft>
              <a:buClr>
                <a:srgbClr val="000000"/>
              </a:buClr>
              <a:buSzPts val="1800"/>
              <a:buFont typeface="Droid Sans"/>
              <a:buChar char="●"/>
            </a:pPr>
            <a:r>
              <a:rPr lang="en" sz="1800">
                <a:solidFill>
                  <a:srgbClr val="000000"/>
                </a:solidFill>
                <a:latin typeface="Droid Sans"/>
                <a:ea typeface="Droid Sans"/>
                <a:cs typeface="Droid Sans"/>
                <a:sym typeface="Droid Sans"/>
              </a:rPr>
              <a:t>consider whether the author focuses their argument on the case itself OR whether they use the case to make a larger claim about cultural appropriation with the case as evidence?</a:t>
            </a:r>
            <a:endParaRPr sz="1800">
              <a:solidFill>
                <a:srgbClr val="000000"/>
              </a:solidFill>
              <a:latin typeface="Droid Sans"/>
              <a:ea typeface="Droid Sans"/>
              <a:cs typeface="Droid Sans"/>
              <a:sym typeface="Droid Sans"/>
            </a:endParaRPr>
          </a:p>
          <a:p>
            <a:pPr indent="0" lvl="0" marL="0" rtl="0" algn="l">
              <a:spcBef>
                <a:spcPts val="0"/>
              </a:spcBef>
              <a:spcAft>
                <a:spcPts val="16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3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2500">
                <a:solidFill>
                  <a:srgbClr val="000000"/>
                </a:solidFill>
                <a:latin typeface="Droid Sans"/>
                <a:ea typeface="Droid Sans"/>
                <a:cs typeface="Droid Sans"/>
                <a:sym typeface="Droid Sans"/>
              </a:rPr>
              <a:t>Modeling What Case </a:t>
            </a:r>
            <a:endParaRPr b="1" sz="2500">
              <a:solidFill>
                <a:srgbClr val="000000"/>
              </a:solidFill>
              <a:latin typeface="Droid Sans"/>
              <a:ea typeface="Droid Sans"/>
              <a:cs typeface="Droid Sans"/>
              <a:sym typeface="Droid Sans"/>
            </a:endParaRPr>
          </a:p>
          <a:p>
            <a:pPr indent="0" lvl="0" marL="0" rtl="0" algn="l">
              <a:spcBef>
                <a:spcPts val="600"/>
              </a:spcBef>
              <a:spcAft>
                <a:spcPts val="0"/>
              </a:spcAft>
              <a:buNone/>
            </a:pPr>
            <a:r>
              <a:rPr b="1" lang="en" sz="2500">
                <a:solidFill>
                  <a:srgbClr val="000000"/>
                </a:solidFill>
                <a:latin typeface="Droid Sans"/>
                <a:ea typeface="Droid Sans"/>
                <a:cs typeface="Droid Sans"/>
                <a:sym typeface="Droid Sans"/>
              </a:rPr>
              <a:t>Analysis Looks Like</a:t>
            </a:r>
            <a:endParaRPr sz="2900"/>
          </a:p>
        </p:txBody>
      </p:sp>
      <p:sp>
        <p:nvSpPr>
          <p:cNvPr id="276" name="Google Shape;276;p37"/>
          <p:cNvSpPr txBox="1"/>
          <p:nvPr>
            <p:ph idx="1" type="body"/>
          </p:nvPr>
        </p:nvSpPr>
        <p:spPr>
          <a:xfrm>
            <a:off x="741025" y="2353400"/>
            <a:ext cx="7505700" cy="2448000"/>
          </a:xfrm>
          <a:prstGeom prst="rect">
            <a:avLst/>
          </a:prstGeom>
        </p:spPr>
        <p:txBody>
          <a:bodyPr anchorCtr="0" anchor="t" bIns="91425" lIns="91425" spcFirstLastPara="1" rIns="91425" wrap="square" tIns="91425">
            <a:noAutofit/>
          </a:bodyPr>
          <a:lstStyle/>
          <a:p>
            <a:pPr indent="0" lvl="0" marL="0" rtl="0" algn="l">
              <a:lnSpc>
                <a:spcPct val="100000"/>
              </a:lnSpc>
              <a:spcBef>
                <a:spcPts val="600"/>
              </a:spcBef>
              <a:spcAft>
                <a:spcPts val="0"/>
              </a:spcAft>
              <a:buNone/>
            </a:pPr>
            <a:r>
              <a:rPr lang="en" sz="1900">
                <a:solidFill>
                  <a:srgbClr val="000000"/>
                </a:solidFill>
                <a:latin typeface="Droid Sans"/>
                <a:ea typeface="Droid Sans"/>
                <a:cs typeface="Droid Sans"/>
                <a:sym typeface="Droid Sans"/>
              </a:rPr>
              <a:t>Focus on one case of cultural appropriation (e.g., Katy Perry’s “Dark Horse” music video) as a whole class. </a:t>
            </a:r>
            <a:endParaRPr sz="1900">
              <a:solidFill>
                <a:srgbClr val="000000"/>
              </a:solidFill>
              <a:latin typeface="Droid Sans"/>
              <a:ea typeface="Droid Sans"/>
              <a:cs typeface="Droid Sans"/>
              <a:sym typeface="Droid Sans"/>
            </a:endParaRPr>
          </a:p>
          <a:p>
            <a:pPr indent="0" lvl="0" marL="0" rtl="0" algn="l">
              <a:lnSpc>
                <a:spcPct val="100000"/>
              </a:lnSpc>
              <a:spcBef>
                <a:spcPts val="600"/>
              </a:spcBef>
              <a:spcAft>
                <a:spcPts val="0"/>
              </a:spcAft>
              <a:buNone/>
            </a:pPr>
            <a:r>
              <a:rPr lang="en" sz="1900">
                <a:solidFill>
                  <a:srgbClr val="000000"/>
                </a:solidFill>
                <a:latin typeface="Droid Sans"/>
                <a:ea typeface="Droid Sans"/>
                <a:cs typeface="Droid Sans"/>
                <a:sym typeface="Droid Sans"/>
              </a:rPr>
              <a:t>Ask students to: </a:t>
            </a:r>
            <a:endParaRPr sz="1900">
              <a:solidFill>
                <a:srgbClr val="000000"/>
              </a:solidFill>
              <a:latin typeface="Droid Sans"/>
              <a:ea typeface="Droid Sans"/>
              <a:cs typeface="Droid Sans"/>
              <a:sym typeface="Droid Sans"/>
            </a:endParaRPr>
          </a:p>
          <a:p>
            <a:pPr indent="-349250" lvl="0" marL="457200" rtl="0" algn="l">
              <a:lnSpc>
                <a:spcPct val="100000"/>
              </a:lnSpc>
              <a:spcBef>
                <a:spcPts val="600"/>
              </a:spcBef>
              <a:spcAft>
                <a:spcPts val="0"/>
              </a:spcAft>
              <a:buClr>
                <a:srgbClr val="000000"/>
              </a:buClr>
              <a:buSzPts val="1900"/>
              <a:buFont typeface="Droid Sans"/>
              <a:buChar char="●"/>
            </a:pPr>
            <a:r>
              <a:rPr lang="en" sz="1900">
                <a:solidFill>
                  <a:srgbClr val="000000"/>
                </a:solidFill>
                <a:latin typeface="Droid Sans"/>
                <a:ea typeface="Droid Sans"/>
                <a:cs typeface="Droid Sans"/>
                <a:sym typeface="Droid Sans"/>
              </a:rPr>
              <a:t>identify key details, such as lyrics, costuming, musical and dance elements, that relate to cultural appropriation</a:t>
            </a:r>
            <a:endParaRPr sz="1900">
              <a:solidFill>
                <a:srgbClr val="000000"/>
              </a:solidFill>
              <a:latin typeface="Droid Sans"/>
              <a:ea typeface="Droid Sans"/>
              <a:cs typeface="Droid Sans"/>
              <a:sym typeface="Droid Sans"/>
            </a:endParaRPr>
          </a:p>
          <a:p>
            <a:pPr indent="-349250" lvl="0" marL="457200" rtl="0" algn="l">
              <a:lnSpc>
                <a:spcPct val="100000"/>
              </a:lnSpc>
              <a:spcBef>
                <a:spcPts val="0"/>
              </a:spcBef>
              <a:spcAft>
                <a:spcPts val="0"/>
              </a:spcAft>
              <a:buClr>
                <a:srgbClr val="000000"/>
              </a:buClr>
              <a:buSzPts val="1900"/>
              <a:buFont typeface="Droid Sans"/>
              <a:buChar char="●"/>
            </a:pPr>
            <a:r>
              <a:rPr lang="en" sz="1900">
                <a:solidFill>
                  <a:srgbClr val="000000"/>
                </a:solidFill>
                <a:latin typeface="Droid Sans"/>
                <a:ea typeface="Droid Sans"/>
                <a:cs typeface="Droid Sans"/>
                <a:sym typeface="Droid Sans"/>
              </a:rPr>
              <a:t>assess whether these details constitute cultural appropriation</a:t>
            </a:r>
            <a:endParaRPr sz="1900">
              <a:solidFill>
                <a:srgbClr val="000000"/>
              </a:solidFill>
              <a:latin typeface="Droid Sans"/>
              <a:ea typeface="Droid Sans"/>
              <a:cs typeface="Droid Sans"/>
              <a:sym typeface="Droid Sans"/>
            </a:endParaRPr>
          </a:p>
          <a:p>
            <a:pPr indent="-349250" lvl="0" marL="457200" rtl="0" algn="l">
              <a:lnSpc>
                <a:spcPct val="100000"/>
              </a:lnSpc>
              <a:spcBef>
                <a:spcPts val="0"/>
              </a:spcBef>
              <a:spcAft>
                <a:spcPts val="0"/>
              </a:spcAft>
              <a:buClr>
                <a:srgbClr val="000000"/>
              </a:buClr>
              <a:buSzPts val="1900"/>
              <a:buFont typeface="Droid Sans"/>
              <a:buChar char="●"/>
            </a:pPr>
            <a:r>
              <a:rPr lang="en" sz="1900">
                <a:solidFill>
                  <a:srgbClr val="000000"/>
                </a:solidFill>
                <a:latin typeface="Droid Sans"/>
                <a:ea typeface="Droid Sans"/>
                <a:cs typeface="Droid Sans"/>
                <a:sym typeface="Droid Sans"/>
              </a:rPr>
              <a:t>evaluate each element, using course concepts</a:t>
            </a:r>
            <a:endParaRPr sz="1900">
              <a:solidFill>
                <a:srgbClr val="000000"/>
              </a:solidFill>
              <a:latin typeface="Droid Sans"/>
              <a:ea typeface="Droid Sans"/>
              <a:cs typeface="Droid Sans"/>
              <a:sym typeface="Droid Sans"/>
            </a:endParaRPr>
          </a:p>
          <a:p>
            <a:pPr indent="0" lvl="0" marL="0" rtl="0" algn="l">
              <a:spcBef>
                <a:spcPts val="0"/>
              </a:spcBef>
              <a:spcAft>
                <a:spcPts val="1600"/>
              </a:spcAft>
              <a:buNone/>
            </a:pPr>
            <a:r>
              <a:t/>
            </a:r>
            <a:endParaRPr/>
          </a:p>
        </p:txBody>
      </p:sp>
      <p:pic>
        <p:nvPicPr>
          <p:cNvPr descr="Screenshot of Katy Perry's &quot;Dark Horse&quot; music video in which she and the other figures are wearing Ancient Egyptian costumes and imagery." id="277" name="Google Shape;277;p37" title="Katy Perry &quot;Dark Horse&quot; Video"/>
          <p:cNvPicPr preferRelativeResize="0"/>
          <p:nvPr/>
        </p:nvPicPr>
        <p:blipFill>
          <a:blip r:embed="rId3">
            <a:alphaModFix/>
          </a:blip>
          <a:stretch>
            <a:fillRect/>
          </a:stretch>
        </p:blipFill>
        <p:spPr>
          <a:xfrm>
            <a:off x="5089475" y="191813"/>
            <a:ext cx="3842801" cy="21615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38"/>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2000">
                <a:solidFill>
                  <a:srgbClr val="000000"/>
                </a:solidFill>
                <a:latin typeface="Droid Sans"/>
                <a:ea typeface="Droid Sans"/>
                <a:cs typeface="Droid Sans"/>
                <a:sym typeface="Droid Sans"/>
              </a:rPr>
              <a:t>Experimenting with Thesis Statements</a:t>
            </a:r>
            <a:endParaRPr sz="3800"/>
          </a:p>
        </p:txBody>
      </p:sp>
      <p:sp>
        <p:nvSpPr>
          <p:cNvPr id="283" name="Google Shape;283;p38"/>
          <p:cNvSpPr txBox="1"/>
          <p:nvPr>
            <p:ph idx="1" type="body"/>
          </p:nvPr>
        </p:nvSpPr>
        <p:spPr>
          <a:xfrm>
            <a:off x="819150" y="1454100"/>
            <a:ext cx="7505700" cy="2984700"/>
          </a:xfrm>
          <a:prstGeom prst="rect">
            <a:avLst/>
          </a:prstGeom>
        </p:spPr>
        <p:txBody>
          <a:bodyPr anchorCtr="0" anchor="t" bIns="91425" lIns="91425" spcFirstLastPara="1" rIns="91425" wrap="square" tIns="91425">
            <a:noAutofit/>
          </a:bodyPr>
          <a:lstStyle/>
          <a:p>
            <a:pPr indent="0" lvl="0" marL="0" rtl="0" algn="l">
              <a:lnSpc>
                <a:spcPct val="100000"/>
              </a:lnSpc>
              <a:spcBef>
                <a:spcPts val="600"/>
              </a:spcBef>
              <a:spcAft>
                <a:spcPts val="0"/>
              </a:spcAft>
              <a:buNone/>
            </a:pPr>
            <a:r>
              <a:rPr b="1" lang="en" sz="1800">
                <a:solidFill>
                  <a:srgbClr val="000000"/>
                </a:solidFill>
                <a:latin typeface="Droid Sans"/>
                <a:ea typeface="Droid Sans"/>
                <a:cs typeface="Droid Sans"/>
                <a:sym typeface="Droid Sans"/>
              </a:rPr>
              <a:t>Before class,</a:t>
            </a:r>
            <a:r>
              <a:rPr lang="en" sz="1800">
                <a:solidFill>
                  <a:srgbClr val="000000"/>
                </a:solidFill>
                <a:latin typeface="Droid Sans"/>
                <a:ea typeface="Droid Sans"/>
                <a:cs typeface="Droid Sans"/>
                <a:sym typeface="Droid Sans"/>
              </a:rPr>
              <a:t> ask students to develop 2 thesis statements for their case analysis and post them to the discussion board:</a:t>
            </a:r>
            <a:endParaRPr sz="1800">
              <a:solidFill>
                <a:srgbClr val="000000"/>
              </a:solidFill>
              <a:latin typeface="Droid Sans"/>
              <a:ea typeface="Droid Sans"/>
              <a:cs typeface="Droid Sans"/>
              <a:sym typeface="Droid Sans"/>
            </a:endParaRPr>
          </a:p>
          <a:p>
            <a:pPr indent="0" lvl="0" marL="457200" rtl="0" algn="l">
              <a:lnSpc>
                <a:spcPct val="100000"/>
              </a:lnSpc>
              <a:spcBef>
                <a:spcPts val="600"/>
              </a:spcBef>
              <a:spcAft>
                <a:spcPts val="0"/>
              </a:spcAft>
              <a:buNone/>
            </a:pPr>
            <a:r>
              <a:rPr b="1" lang="en" sz="1800">
                <a:solidFill>
                  <a:srgbClr val="0000FF"/>
                </a:solidFill>
                <a:latin typeface="Droid Sans"/>
                <a:ea typeface="Droid Sans"/>
                <a:cs typeface="Droid Sans"/>
                <a:sym typeface="Droid Sans"/>
              </a:rPr>
              <a:t>Thesis Version #1</a:t>
            </a:r>
            <a:r>
              <a:rPr lang="en" sz="1800">
                <a:solidFill>
                  <a:srgbClr val="000000"/>
                </a:solidFill>
                <a:latin typeface="Droid Sans"/>
                <a:ea typeface="Droid Sans"/>
                <a:cs typeface="Droid Sans"/>
                <a:sym typeface="Droid Sans"/>
              </a:rPr>
              <a:t> -- Write a thesis that makes an argument about the case itself</a:t>
            </a:r>
            <a:endParaRPr sz="1800">
              <a:solidFill>
                <a:srgbClr val="000000"/>
              </a:solidFill>
              <a:latin typeface="Droid Sans"/>
              <a:ea typeface="Droid Sans"/>
              <a:cs typeface="Droid Sans"/>
              <a:sym typeface="Droid Sans"/>
            </a:endParaRPr>
          </a:p>
          <a:p>
            <a:pPr indent="0" lvl="0" marL="457200" rtl="0" algn="l">
              <a:lnSpc>
                <a:spcPct val="100000"/>
              </a:lnSpc>
              <a:spcBef>
                <a:spcPts val="600"/>
              </a:spcBef>
              <a:spcAft>
                <a:spcPts val="0"/>
              </a:spcAft>
              <a:buNone/>
            </a:pPr>
            <a:r>
              <a:rPr b="1" lang="en" sz="1800">
                <a:solidFill>
                  <a:srgbClr val="0000FF"/>
                </a:solidFill>
                <a:latin typeface="Droid Sans"/>
                <a:ea typeface="Droid Sans"/>
                <a:cs typeface="Droid Sans"/>
                <a:sym typeface="Droid Sans"/>
              </a:rPr>
              <a:t>Thesis Version #2</a:t>
            </a:r>
            <a:r>
              <a:rPr lang="en" sz="1800">
                <a:solidFill>
                  <a:srgbClr val="000000"/>
                </a:solidFill>
                <a:latin typeface="Droid Sans"/>
                <a:ea typeface="Droid Sans"/>
                <a:cs typeface="Droid Sans"/>
                <a:sym typeface="Droid Sans"/>
              </a:rPr>
              <a:t> -- Write a thesis that uses the case to make a claim about cultural appropriation</a:t>
            </a:r>
            <a:endParaRPr sz="1800">
              <a:solidFill>
                <a:srgbClr val="000000"/>
              </a:solidFill>
              <a:latin typeface="Droid Sans"/>
              <a:ea typeface="Droid Sans"/>
              <a:cs typeface="Droid Sans"/>
              <a:sym typeface="Droid Sans"/>
            </a:endParaRPr>
          </a:p>
          <a:p>
            <a:pPr indent="0" lvl="0" marL="0" rtl="0" algn="l">
              <a:lnSpc>
                <a:spcPct val="100000"/>
              </a:lnSpc>
              <a:spcBef>
                <a:spcPts val="600"/>
              </a:spcBef>
              <a:spcAft>
                <a:spcPts val="0"/>
              </a:spcAft>
              <a:buNone/>
            </a:pPr>
            <a:r>
              <a:rPr b="1" lang="en" sz="1800">
                <a:solidFill>
                  <a:srgbClr val="000000"/>
                </a:solidFill>
                <a:latin typeface="Droid Sans"/>
                <a:ea typeface="Droid Sans"/>
                <a:cs typeface="Droid Sans"/>
                <a:sym typeface="Droid Sans"/>
              </a:rPr>
              <a:t>In-class in groups,</a:t>
            </a:r>
            <a:r>
              <a:rPr lang="en" sz="1800">
                <a:solidFill>
                  <a:srgbClr val="000000"/>
                </a:solidFill>
                <a:latin typeface="Droid Sans"/>
                <a:ea typeface="Droid Sans"/>
                <a:cs typeface="Droid Sans"/>
                <a:sym typeface="Droid Sans"/>
              </a:rPr>
              <a:t> students workshop the 2 versions of each student’s thesis statement with peers asking questions about each thesis to help the writer develop their ideas further.</a:t>
            </a:r>
            <a:endParaRPr sz="2100">
              <a:solidFill>
                <a:srgbClr val="000000"/>
              </a:solidFill>
              <a:latin typeface="Droid Sans"/>
              <a:ea typeface="Droid Sans"/>
              <a:cs typeface="Droid Sans"/>
              <a:sym typeface="Droid Sans"/>
            </a:endParaRPr>
          </a:p>
          <a:p>
            <a:pPr indent="0" lvl="0" marL="0" rtl="0" algn="l">
              <a:lnSpc>
                <a:spcPct val="100000"/>
              </a:lnSpc>
              <a:spcBef>
                <a:spcPts val="600"/>
              </a:spcBef>
              <a:spcAft>
                <a:spcPts val="0"/>
              </a:spcAft>
              <a:buNone/>
            </a:pPr>
            <a:r>
              <a:t/>
            </a:r>
            <a:endParaRPr sz="1500">
              <a:solidFill>
                <a:srgbClr val="000000"/>
              </a:solidFill>
              <a:latin typeface="Droid Sans"/>
              <a:ea typeface="Droid Sans"/>
              <a:cs typeface="Droid Sans"/>
              <a:sym typeface="Droid Sans"/>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39"/>
          <p:cNvSpPr txBox="1"/>
          <p:nvPr>
            <p:ph type="title"/>
          </p:nvPr>
        </p:nvSpPr>
        <p:spPr>
          <a:xfrm>
            <a:off x="546900" y="769400"/>
            <a:ext cx="3398400" cy="1870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sz="2200">
                <a:solidFill>
                  <a:srgbClr val="000000"/>
                </a:solidFill>
                <a:latin typeface="Droid Sans"/>
                <a:ea typeface="Droid Sans"/>
                <a:cs typeface="Droid Sans"/>
                <a:sym typeface="Droid Sans"/>
              </a:rPr>
              <a:t>Taking the Case Study </a:t>
            </a:r>
            <a:endParaRPr b="1" sz="2200">
              <a:solidFill>
                <a:srgbClr val="000000"/>
              </a:solidFill>
              <a:latin typeface="Droid Sans"/>
              <a:ea typeface="Droid Sans"/>
              <a:cs typeface="Droid Sans"/>
              <a:sym typeface="Droid Sans"/>
            </a:endParaRPr>
          </a:p>
          <a:p>
            <a:pPr indent="0" lvl="0" marL="0" rtl="0" algn="l">
              <a:spcBef>
                <a:spcPts val="600"/>
              </a:spcBef>
              <a:spcAft>
                <a:spcPts val="0"/>
              </a:spcAft>
              <a:buNone/>
            </a:pPr>
            <a:r>
              <a:rPr b="1" lang="en" sz="2200">
                <a:solidFill>
                  <a:srgbClr val="000000"/>
                </a:solidFill>
                <a:latin typeface="Droid Sans"/>
                <a:ea typeface="Droid Sans"/>
                <a:cs typeface="Droid Sans"/>
                <a:sym typeface="Droid Sans"/>
              </a:rPr>
              <a:t>for a Test Drive:</a:t>
            </a:r>
            <a:endParaRPr b="1" sz="2200">
              <a:solidFill>
                <a:srgbClr val="000000"/>
              </a:solidFill>
              <a:latin typeface="Droid Sans"/>
              <a:ea typeface="Droid Sans"/>
              <a:cs typeface="Droid Sans"/>
              <a:sym typeface="Droid Sans"/>
            </a:endParaRPr>
          </a:p>
          <a:p>
            <a:pPr indent="0" lvl="0" marL="0" rtl="0" algn="l">
              <a:spcBef>
                <a:spcPts val="600"/>
              </a:spcBef>
              <a:spcAft>
                <a:spcPts val="0"/>
              </a:spcAft>
              <a:buNone/>
            </a:pPr>
            <a:r>
              <a:rPr b="1" lang="en" sz="2200">
                <a:solidFill>
                  <a:srgbClr val="000000"/>
                </a:solidFill>
                <a:latin typeface="Droid Sans"/>
                <a:ea typeface="Droid Sans"/>
                <a:cs typeface="Droid Sans"/>
                <a:sym typeface="Droid Sans"/>
              </a:rPr>
              <a:t>Student Presentations</a:t>
            </a:r>
            <a:endParaRPr b="1" sz="2200">
              <a:solidFill>
                <a:srgbClr val="000000"/>
              </a:solidFill>
              <a:latin typeface="Droid Sans"/>
              <a:ea typeface="Droid Sans"/>
              <a:cs typeface="Droid Sans"/>
              <a:sym typeface="Droid Sans"/>
            </a:endParaRPr>
          </a:p>
          <a:p>
            <a:pPr indent="0" lvl="0" marL="0" rtl="0" algn="l">
              <a:spcBef>
                <a:spcPts val="0"/>
              </a:spcBef>
              <a:spcAft>
                <a:spcPts val="0"/>
              </a:spcAft>
              <a:buNone/>
            </a:pPr>
            <a:r>
              <a:t/>
            </a:r>
            <a:endParaRPr/>
          </a:p>
        </p:txBody>
      </p:sp>
      <p:pic>
        <p:nvPicPr>
          <p:cNvPr descr="A number of students are seated around a table.  An instructor is in front of the table pointing to a whiteboard." id="289" name="Google Shape;289;p39" title="Classroom"/>
          <p:cNvPicPr preferRelativeResize="0"/>
          <p:nvPr/>
        </p:nvPicPr>
        <p:blipFill rotWithShape="1">
          <a:blip r:embed="rId3">
            <a:alphaModFix/>
          </a:blip>
          <a:srcRect b="0" l="0" r="0" t="45018"/>
          <a:stretch/>
        </p:blipFill>
        <p:spPr>
          <a:xfrm>
            <a:off x="4025125" y="862326"/>
            <a:ext cx="4477926" cy="36893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40"/>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Writing Instruction Beyond Thesis &amp; Analysis -- “Staging the Writing Process”</a:t>
            </a:r>
            <a:endParaRPr/>
          </a:p>
        </p:txBody>
      </p:sp>
      <p:sp>
        <p:nvSpPr>
          <p:cNvPr id="295" name="Google Shape;295;p40"/>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0"/>
              </a:spcBef>
              <a:spcAft>
                <a:spcPts val="0"/>
              </a:spcAft>
              <a:buClr>
                <a:srgbClr val="000000"/>
              </a:buClr>
              <a:buSzPts val="2400"/>
              <a:buFont typeface="Droid Sans"/>
              <a:buChar char="●"/>
            </a:pPr>
            <a:r>
              <a:rPr lang="en" sz="2400">
                <a:solidFill>
                  <a:srgbClr val="000000"/>
                </a:solidFill>
                <a:latin typeface="Droid Sans"/>
                <a:ea typeface="Droid Sans"/>
                <a:cs typeface="Droid Sans"/>
                <a:sym typeface="Droid Sans"/>
              </a:rPr>
              <a:t>Thesis statement → Outline</a:t>
            </a:r>
            <a:endParaRPr sz="2400">
              <a:solidFill>
                <a:srgbClr val="000000"/>
              </a:solidFill>
              <a:latin typeface="Droid Sans"/>
              <a:ea typeface="Droid Sans"/>
              <a:cs typeface="Droid Sans"/>
              <a:sym typeface="Droid Sans"/>
            </a:endParaRPr>
          </a:p>
          <a:p>
            <a:pPr indent="-381000" lvl="0" marL="457200" rtl="0" algn="l">
              <a:lnSpc>
                <a:spcPct val="100000"/>
              </a:lnSpc>
              <a:spcBef>
                <a:spcPts val="0"/>
              </a:spcBef>
              <a:spcAft>
                <a:spcPts val="0"/>
              </a:spcAft>
              <a:buClr>
                <a:srgbClr val="000000"/>
              </a:buClr>
              <a:buSzPts val="2400"/>
              <a:buFont typeface="Droid Sans"/>
              <a:buChar char="●"/>
            </a:pPr>
            <a:r>
              <a:rPr lang="en" sz="2400">
                <a:solidFill>
                  <a:srgbClr val="000000"/>
                </a:solidFill>
                <a:latin typeface="Droid Sans"/>
                <a:ea typeface="Droid Sans"/>
                <a:cs typeface="Droid Sans"/>
                <a:sym typeface="Droid Sans"/>
              </a:rPr>
              <a:t>“Shitty” first draft (see Anne Lamott’s “Shitty First Drafts”), “zero” draft, or “down” draft (just get it down)</a:t>
            </a:r>
            <a:endParaRPr sz="2400">
              <a:solidFill>
                <a:srgbClr val="000000"/>
              </a:solidFill>
              <a:latin typeface="Droid Sans"/>
              <a:ea typeface="Droid Sans"/>
              <a:cs typeface="Droid Sans"/>
              <a:sym typeface="Droid Sans"/>
            </a:endParaRPr>
          </a:p>
          <a:p>
            <a:pPr indent="-381000" lvl="0" marL="457200" rtl="0" algn="l">
              <a:lnSpc>
                <a:spcPct val="100000"/>
              </a:lnSpc>
              <a:spcBef>
                <a:spcPts val="0"/>
              </a:spcBef>
              <a:spcAft>
                <a:spcPts val="0"/>
              </a:spcAft>
              <a:buClr>
                <a:srgbClr val="000000"/>
              </a:buClr>
              <a:buSzPts val="2400"/>
              <a:buFont typeface="Droid Sans"/>
              <a:buChar char="●"/>
            </a:pPr>
            <a:r>
              <a:rPr lang="en" sz="2400">
                <a:solidFill>
                  <a:srgbClr val="000000"/>
                </a:solidFill>
                <a:latin typeface="Droid Sans"/>
                <a:ea typeface="Droid Sans"/>
                <a:cs typeface="Droid Sans"/>
                <a:sym typeface="Droid Sans"/>
              </a:rPr>
              <a:t>Complete rough draft </a:t>
            </a:r>
            <a:endParaRPr sz="2400">
              <a:solidFill>
                <a:srgbClr val="000000"/>
              </a:solidFill>
              <a:latin typeface="Droid Sans"/>
              <a:ea typeface="Droid Sans"/>
              <a:cs typeface="Droid Sans"/>
              <a:sym typeface="Droid Sans"/>
            </a:endParaRPr>
          </a:p>
          <a:p>
            <a:pPr indent="-381000" lvl="0" marL="457200" rtl="0" algn="l">
              <a:lnSpc>
                <a:spcPct val="100000"/>
              </a:lnSpc>
              <a:spcBef>
                <a:spcPts val="0"/>
              </a:spcBef>
              <a:spcAft>
                <a:spcPts val="0"/>
              </a:spcAft>
              <a:buClr>
                <a:srgbClr val="000000"/>
              </a:buClr>
              <a:buSzPts val="2400"/>
              <a:buFont typeface="Droid Sans"/>
              <a:buChar char="●"/>
            </a:pPr>
            <a:r>
              <a:rPr lang="en" sz="2400">
                <a:solidFill>
                  <a:srgbClr val="000000"/>
                </a:solidFill>
                <a:latin typeface="Droid Sans"/>
                <a:ea typeface="Droid Sans"/>
                <a:cs typeface="Droid Sans"/>
                <a:sym typeface="Droid Sans"/>
              </a:rPr>
              <a:t>Revised draft</a:t>
            </a:r>
            <a:endParaRPr sz="2400">
              <a:solidFill>
                <a:srgbClr val="000000"/>
              </a:solidFill>
              <a:latin typeface="Droid Sans"/>
              <a:ea typeface="Droid Sans"/>
              <a:cs typeface="Droid Sans"/>
              <a:sym typeface="Droid Sans"/>
            </a:endParaRPr>
          </a:p>
          <a:p>
            <a:pPr indent="0" lvl="0" marL="0" rtl="0" algn="l">
              <a:spcBef>
                <a:spcPts val="0"/>
              </a:spcBef>
              <a:spcAft>
                <a:spcPts val="16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1"/>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Writing Instruction Beyond Thesis &amp; Analysis -- In Class Workshops</a:t>
            </a:r>
            <a:endParaRPr/>
          </a:p>
        </p:txBody>
      </p:sp>
      <p:sp>
        <p:nvSpPr>
          <p:cNvPr id="301" name="Google Shape;301;p41"/>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81000" lvl="0" marL="457200" rtl="0" algn="l">
              <a:lnSpc>
                <a:spcPct val="100000"/>
              </a:lnSpc>
              <a:spcBef>
                <a:spcPts val="1000"/>
              </a:spcBef>
              <a:spcAft>
                <a:spcPts val="0"/>
              </a:spcAft>
              <a:buClr>
                <a:srgbClr val="000000"/>
              </a:buClr>
              <a:buSzPts val="2400"/>
              <a:buFont typeface="Droid Sans"/>
              <a:buChar char="●"/>
            </a:pPr>
            <a:r>
              <a:rPr lang="en" sz="2400">
                <a:solidFill>
                  <a:srgbClr val="000000"/>
                </a:solidFill>
                <a:latin typeface="Droid Sans"/>
                <a:ea typeface="Droid Sans"/>
                <a:cs typeface="Droid Sans"/>
                <a:sym typeface="Droid Sans"/>
              </a:rPr>
              <a:t>writing a strong introduction</a:t>
            </a:r>
            <a:endParaRPr sz="2400">
              <a:solidFill>
                <a:srgbClr val="000000"/>
              </a:solidFill>
              <a:latin typeface="Droid Sans"/>
              <a:ea typeface="Droid Sans"/>
              <a:cs typeface="Droid Sans"/>
              <a:sym typeface="Droid Sans"/>
            </a:endParaRPr>
          </a:p>
          <a:p>
            <a:pPr indent="-381000" lvl="0" marL="457200" rtl="0" algn="l">
              <a:lnSpc>
                <a:spcPct val="100000"/>
              </a:lnSpc>
              <a:spcBef>
                <a:spcPts val="1000"/>
              </a:spcBef>
              <a:spcAft>
                <a:spcPts val="0"/>
              </a:spcAft>
              <a:buClr>
                <a:srgbClr val="000000"/>
              </a:buClr>
              <a:buSzPts val="2400"/>
              <a:buFont typeface="Droid Sans"/>
              <a:buChar char="●"/>
            </a:pPr>
            <a:r>
              <a:rPr lang="en" sz="2400">
                <a:solidFill>
                  <a:srgbClr val="000000"/>
                </a:solidFill>
                <a:latin typeface="Droid Sans"/>
                <a:ea typeface="Droid Sans"/>
                <a:cs typeface="Droid Sans"/>
                <a:sym typeface="Droid Sans"/>
              </a:rPr>
              <a:t>citing sources appropriately</a:t>
            </a:r>
            <a:endParaRPr sz="2400">
              <a:solidFill>
                <a:srgbClr val="000000"/>
              </a:solidFill>
              <a:latin typeface="Droid Sans"/>
              <a:ea typeface="Droid Sans"/>
              <a:cs typeface="Droid Sans"/>
              <a:sym typeface="Droid Sans"/>
            </a:endParaRPr>
          </a:p>
          <a:p>
            <a:pPr indent="-381000" lvl="0" marL="457200" rtl="0" algn="l">
              <a:lnSpc>
                <a:spcPct val="100000"/>
              </a:lnSpc>
              <a:spcBef>
                <a:spcPts val="1000"/>
              </a:spcBef>
              <a:spcAft>
                <a:spcPts val="0"/>
              </a:spcAft>
              <a:buClr>
                <a:srgbClr val="000000"/>
              </a:buClr>
              <a:buSzPts val="2400"/>
              <a:buFont typeface="Droid Sans"/>
              <a:buChar char="●"/>
            </a:pPr>
            <a:r>
              <a:rPr lang="en" sz="2400">
                <a:solidFill>
                  <a:srgbClr val="000000"/>
                </a:solidFill>
                <a:latin typeface="Droid Sans"/>
                <a:ea typeface="Droid Sans"/>
                <a:cs typeface="Droid Sans"/>
                <a:sym typeface="Droid Sans"/>
              </a:rPr>
              <a:t>organizing ideas for flow</a:t>
            </a:r>
            <a:endParaRPr sz="2400">
              <a:solidFill>
                <a:srgbClr val="000000"/>
              </a:solidFill>
              <a:latin typeface="Droid Sans"/>
              <a:ea typeface="Droid Sans"/>
              <a:cs typeface="Droid Sans"/>
              <a:sym typeface="Droid Sans"/>
            </a:endParaRPr>
          </a:p>
          <a:p>
            <a:pPr indent="-381000" lvl="0" marL="457200" rtl="0" algn="l">
              <a:lnSpc>
                <a:spcPct val="100000"/>
              </a:lnSpc>
              <a:spcBef>
                <a:spcPts val="1000"/>
              </a:spcBef>
              <a:spcAft>
                <a:spcPts val="0"/>
              </a:spcAft>
              <a:buClr>
                <a:srgbClr val="000000"/>
              </a:buClr>
              <a:buSzPts val="2400"/>
              <a:buFont typeface="Droid Sans"/>
              <a:buChar char="●"/>
            </a:pPr>
            <a:r>
              <a:rPr lang="en" sz="2400">
                <a:solidFill>
                  <a:srgbClr val="000000"/>
                </a:solidFill>
                <a:latin typeface="Droid Sans"/>
                <a:ea typeface="Droid Sans"/>
                <a:cs typeface="Droid Sans"/>
                <a:sym typeface="Droid Sans"/>
              </a:rPr>
              <a:t>editing for sentence-level grammar and style</a:t>
            </a:r>
            <a:endParaRPr sz="2400">
              <a:solidFill>
                <a:srgbClr val="000000"/>
              </a:solidFill>
              <a:latin typeface="Droid Sans"/>
              <a:ea typeface="Droid Sans"/>
              <a:cs typeface="Droid Sans"/>
              <a:sym typeface="Droid Sans"/>
            </a:endParaRPr>
          </a:p>
          <a:p>
            <a:pPr indent="0" lvl="0" marL="0" rtl="0" algn="l">
              <a:lnSpc>
                <a:spcPct val="100000"/>
              </a:lnSpc>
              <a:spcBef>
                <a:spcPts val="1000"/>
              </a:spcBef>
              <a:spcAft>
                <a:spcPts val="0"/>
              </a:spcAft>
              <a:buNone/>
            </a:pPr>
            <a:r>
              <a:t/>
            </a:r>
            <a:endParaRPr sz="1800">
              <a:solidFill>
                <a:srgbClr val="000000"/>
              </a:solidFill>
              <a:latin typeface="Droid Sans"/>
              <a:ea typeface="Droid Sans"/>
              <a:cs typeface="Droid Sans"/>
              <a:sym typeface="Droid Sans"/>
            </a:endParaRPr>
          </a:p>
          <a:p>
            <a:pPr indent="0" lvl="0" marL="0" rtl="0" algn="l">
              <a:spcBef>
                <a:spcPts val="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5"/>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Session Overview</a:t>
            </a:r>
            <a:endParaRPr/>
          </a:p>
        </p:txBody>
      </p:sp>
      <p:sp>
        <p:nvSpPr>
          <p:cNvPr id="142" name="Google Shape;142;p15"/>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Background &amp; Context</a:t>
            </a:r>
            <a:endParaRPr sz="1800"/>
          </a:p>
          <a:p>
            <a:pPr indent="-342900" lvl="0" marL="457200" rtl="0" algn="l">
              <a:spcBef>
                <a:spcPts val="0"/>
              </a:spcBef>
              <a:spcAft>
                <a:spcPts val="0"/>
              </a:spcAft>
              <a:buSzPts val="1800"/>
              <a:buChar char="●"/>
            </a:pPr>
            <a:r>
              <a:rPr lang="en" sz="1800"/>
              <a:t>Introducing the Course Planner</a:t>
            </a:r>
            <a:endParaRPr sz="1800"/>
          </a:p>
          <a:p>
            <a:pPr indent="-342900" lvl="0" marL="457200" rtl="0" algn="l">
              <a:spcBef>
                <a:spcPts val="0"/>
              </a:spcBef>
              <a:spcAft>
                <a:spcPts val="0"/>
              </a:spcAft>
              <a:buSzPts val="1800"/>
              <a:buChar char="●"/>
            </a:pPr>
            <a:r>
              <a:rPr lang="en" sz="1800"/>
              <a:t>Using the Course Planner</a:t>
            </a:r>
            <a:endParaRPr sz="1800"/>
          </a:p>
          <a:p>
            <a:pPr indent="-342900" lvl="0" marL="457200" rtl="0" algn="l">
              <a:spcBef>
                <a:spcPts val="0"/>
              </a:spcBef>
              <a:spcAft>
                <a:spcPts val="0"/>
              </a:spcAft>
              <a:buSzPts val="1800"/>
              <a:buChar char="●"/>
            </a:pPr>
            <a:r>
              <a:rPr lang="en" sz="1800"/>
              <a:t>Train-the-Trainer Approaches to Teaching Writing &amp; Research Together</a:t>
            </a:r>
            <a:endParaRPr sz="1800"/>
          </a:p>
          <a:p>
            <a:pPr indent="-342900" lvl="0" marL="457200" rtl="0" algn="l">
              <a:spcBef>
                <a:spcPts val="0"/>
              </a:spcBef>
              <a:spcAft>
                <a:spcPts val="0"/>
              </a:spcAft>
              <a:buSzPts val="1800"/>
              <a:buChar char="●"/>
            </a:pPr>
            <a:r>
              <a:rPr lang="en" sz="1800"/>
              <a:t>Next Steps &amp; Future Projects</a:t>
            </a:r>
            <a:endParaRPr sz="18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42"/>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Challenges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43"/>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Poll Question: How have you worked with instructors on assignment design and specifically incorporating research and/or writing skills?</a:t>
            </a:r>
            <a:endParaRPr/>
          </a:p>
        </p:txBody>
      </p:sp>
      <p:sp>
        <p:nvSpPr>
          <p:cNvPr id="312" name="Google Shape;312;p43"/>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13" name="Google Shape;313;p43" title="&quot;&quot;"/>
          <p:cNvPicPr preferRelativeResize="0"/>
          <p:nvPr/>
        </p:nvPicPr>
        <p:blipFill>
          <a:blip r:embed="rId3">
            <a:alphaModFix/>
          </a:blip>
          <a:stretch>
            <a:fillRect/>
          </a:stretch>
        </p:blipFill>
        <p:spPr>
          <a:xfrm>
            <a:off x="204800" y="115200"/>
            <a:ext cx="8734376" cy="49131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44"/>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Teaching TAs to Integrate Writing &amp; Research Skills</a:t>
            </a:r>
            <a:endParaRPr b="1"/>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5"/>
          <p:cNvSpPr txBox="1"/>
          <p:nvPr>
            <p:ph type="title"/>
          </p:nvPr>
        </p:nvSpPr>
        <p:spPr>
          <a:xfrm>
            <a:off x="893525" y="1529750"/>
            <a:ext cx="7480500" cy="253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Collegium of University Teaching Fellows (CUTF)</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Preparation Seminar</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6"/>
          <p:cNvSpPr txBox="1"/>
          <p:nvPr>
            <p:ph type="title"/>
          </p:nvPr>
        </p:nvSpPr>
        <p:spPr>
          <a:xfrm>
            <a:off x="1393929" y="1301146"/>
            <a:ext cx="6366900" cy="253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ENGCOMP</a:t>
            </a:r>
            <a:r>
              <a:rPr lang="en"/>
              <a:t> 495E</a:t>
            </a:r>
            <a:endParaRPr/>
          </a:p>
          <a:p>
            <a:pPr indent="0" lvl="0" marL="0" rtl="0" algn="ctr">
              <a:spcBef>
                <a:spcPts val="0"/>
              </a:spcBef>
              <a:spcAft>
                <a:spcPts val="0"/>
              </a:spcAft>
              <a:buNone/>
            </a:pPr>
            <a:r>
              <a:rPr lang="en"/>
              <a:t>Teaching Preparation Seminar: Writing in the Disciplines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2" name="Shape 332"/>
        <p:cNvGrpSpPr/>
        <p:nvPr/>
      </p:nvGrpSpPr>
      <p:grpSpPr>
        <a:xfrm>
          <a:off x="0" y="0"/>
          <a:ext cx="0" cy="0"/>
          <a:chOff x="0" y="0"/>
          <a:chExt cx="0" cy="0"/>
        </a:xfrm>
      </p:grpSpPr>
      <p:sp>
        <p:nvSpPr>
          <p:cNvPr id="333" name="Google Shape;333;p47"/>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Poll Question: What are the train-the-trainer opportunities on your campus?</a:t>
            </a:r>
            <a:endParaRPr/>
          </a:p>
        </p:txBody>
      </p:sp>
      <p:sp>
        <p:nvSpPr>
          <p:cNvPr id="334" name="Google Shape;334;p47"/>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35" name="Google Shape;335;p47" title="&quot;&quot;"/>
          <p:cNvPicPr preferRelativeResize="0"/>
          <p:nvPr/>
        </p:nvPicPr>
        <p:blipFill>
          <a:blip r:embed="rId3">
            <a:alphaModFix/>
          </a:blip>
          <a:stretch>
            <a:fillRect/>
          </a:stretch>
        </p:blipFill>
        <p:spPr>
          <a:xfrm>
            <a:off x="192775" y="108425"/>
            <a:ext cx="8746424" cy="49198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48"/>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Next Steps &amp; Future Projects</a:t>
            </a:r>
            <a:endParaRPr b="1"/>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4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Ideas</a:t>
            </a:r>
            <a:endParaRPr/>
          </a:p>
        </p:txBody>
      </p:sp>
      <p:sp>
        <p:nvSpPr>
          <p:cNvPr id="346" name="Google Shape;346;p4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Continue work on scaffolding the Core Competencies</a:t>
            </a:r>
            <a:endParaRPr sz="1600"/>
          </a:p>
          <a:p>
            <a:pPr indent="-330200" lvl="0" marL="457200" rtl="0" algn="l">
              <a:spcBef>
                <a:spcPts val="0"/>
              </a:spcBef>
              <a:spcAft>
                <a:spcPts val="0"/>
              </a:spcAft>
              <a:buSzPts val="1600"/>
              <a:buChar char="●"/>
            </a:pPr>
            <a:r>
              <a:rPr lang="en" sz="1600"/>
              <a:t>More collaboration with Writing II at UCLA</a:t>
            </a:r>
            <a:endParaRPr sz="1600"/>
          </a:p>
          <a:p>
            <a:pPr indent="-330200" lvl="0" marL="457200" rtl="0" algn="l">
              <a:spcBef>
                <a:spcPts val="0"/>
              </a:spcBef>
              <a:spcAft>
                <a:spcPts val="0"/>
              </a:spcAft>
              <a:buSzPts val="1600"/>
              <a:buChar char="●"/>
            </a:pPr>
            <a:r>
              <a:rPr lang="en" sz="1600"/>
              <a:t>Proposing a 495R TA training course</a:t>
            </a:r>
            <a:endParaRPr sz="1600"/>
          </a:p>
          <a:p>
            <a:pPr indent="-330200" lvl="0" marL="457200" rtl="0" algn="l">
              <a:spcBef>
                <a:spcPts val="0"/>
              </a:spcBef>
              <a:spcAft>
                <a:spcPts val="0"/>
              </a:spcAft>
              <a:buSzPts val="1600"/>
              <a:buChar char="●"/>
            </a:pPr>
            <a:r>
              <a:rPr lang="en" sz="1600"/>
              <a:t>Changes to how we present this work</a:t>
            </a:r>
            <a:endParaRPr sz="1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6"/>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Background and Context</a:t>
            </a:r>
            <a:endParaRPr/>
          </a:p>
        </p:txBody>
      </p:sp>
      <p:sp>
        <p:nvSpPr>
          <p:cNvPr id="148" name="Google Shape;148;p16"/>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Writing and Research Integration Course Planner</a:t>
            </a:r>
            <a:endParaRPr sz="1600"/>
          </a:p>
          <a:p>
            <a:pPr indent="-330200" lvl="0" marL="457200" rtl="0" algn="l">
              <a:spcBef>
                <a:spcPts val="1600"/>
              </a:spcBef>
              <a:spcAft>
                <a:spcPts val="0"/>
              </a:spcAft>
              <a:buSzPts val="1600"/>
              <a:buChar char="●"/>
            </a:pPr>
            <a:r>
              <a:rPr lang="en" sz="1600"/>
              <a:t>Originally a Writing Integration Course Planner</a:t>
            </a:r>
            <a:endParaRPr sz="1600"/>
          </a:p>
          <a:p>
            <a:pPr indent="-330200" lvl="0" marL="457200" rtl="0" algn="l">
              <a:spcBef>
                <a:spcPts val="0"/>
              </a:spcBef>
              <a:spcAft>
                <a:spcPts val="0"/>
              </a:spcAft>
              <a:buSzPts val="1600"/>
              <a:buChar char="●"/>
            </a:pPr>
            <a:r>
              <a:rPr lang="en" sz="1600"/>
              <a:t>Designed to aid instructors in </a:t>
            </a:r>
            <a:r>
              <a:rPr lang="en" sz="1600"/>
              <a:t>incorporating and scaffolding writing and research skills throughout their courses</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17"/>
          <p:cNvSpPr txBox="1"/>
          <p:nvPr>
            <p:ph type="title"/>
          </p:nvPr>
        </p:nvSpPr>
        <p:spPr>
          <a:xfrm>
            <a:off x="819150" y="845600"/>
            <a:ext cx="6424200" cy="7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Core Competencies</a:t>
            </a:r>
            <a:endParaRPr/>
          </a:p>
        </p:txBody>
      </p:sp>
      <p:sp>
        <p:nvSpPr>
          <p:cNvPr id="154" name="Google Shape;154;p17"/>
          <p:cNvSpPr txBox="1"/>
          <p:nvPr>
            <p:ph idx="1" type="subTitle"/>
          </p:nvPr>
        </p:nvSpPr>
        <p:spPr>
          <a:xfrm>
            <a:off x="819150" y="1550700"/>
            <a:ext cx="5859900" cy="3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Research &amp; Information Literacy at UCLA</a:t>
            </a:r>
            <a:endParaRPr/>
          </a:p>
        </p:txBody>
      </p:sp>
      <p:sp>
        <p:nvSpPr>
          <p:cNvPr id="155" name="Google Shape;155;p17"/>
          <p:cNvSpPr txBox="1"/>
          <p:nvPr>
            <p:ph idx="2" type="body"/>
          </p:nvPr>
        </p:nvSpPr>
        <p:spPr>
          <a:xfrm>
            <a:off x="819150" y="2162250"/>
            <a:ext cx="5859900" cy="2095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Provide a programmatic view of expectations for teaching &amp; evaluating research &amp; information literacy skills</a:t>
            </a:r>
            <a:endParaRPr sz="1600"/>
          </a:p>
          <a:p>
            <a:pPr indent="-330200" lvl="0" marL="457200" rtl="0" algn="l">
              <a:spcBef>
                <a:spcPts val="0"/>
              </a:spcBef>
              <a:spcAft>
                <a:spcPts val="0"/>
              </a:spcAft>
              <a:buSzPts val="1600"/>
              <a:buChar char="●"/>
            </a:pPr>
            <a:r>
              <a:rPr lang="en" sz="1600"/>
              <a:t>Presents practice-oriented competencies to complement the ACRL Framework’s threshold concepts</a:t>
            </a:r>
            <a:endParaRPr sz="1600"/>
          </a:p>
          <a:p>
            <a:pPr indent="-330200" lvl="0" marL="457200" rtl="0" algn="l">
              <a:spcBef>
                <a:spcPts val="0"/>
              </a:spcBef>
              <a:spcAft>
                <a:spcPts val="0"/>
              </a:spcAft>
              <a:buSzPts val="1600"/>
              <a:buChar char="●"/>
            </a:pPr>
            <a:r>
              <a:rPr lang="en" sz="1600"/>
              <a:t>Developed with UCLA’s context in mind while also considering the need to adapt the competencies for different fields and experience levels</a:t>
            </a:r>
            <a:endParaRPr sz="1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8"/>
          <p:cNvSpPr txBox="1"/>
          <p:nvPr>
            <p:ph type="ctrTitle"/>
          </p:nvPr>
        </p:nvSpPr>
        <p:spPr>
          <a:xfrm>
            <a:off x="1858703" y="1822833"/>
            <a:ext cx="5361300" cy="144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Adapting the </a:t>
            </a:r>
            <a:r>
              <a:rPr lang="en" u="sng">
                <a:solidFill>
                  <a:schemeClr val="hlink"/>
                </a:solidFill>
                <a:hlinkClick r:id="rId3"/>
              </a:rPr>
              <a:t>Course Planner</a:t>
            </a:r>
            <a:endParaRPr/>
          </a:p>
        </p:txBody>
      </p:sp>
      <p:sp>
        <p:nvSpPr>
          <p:cNvPr id="161" name="Google Shape;161;p18"/>
          <p:cNvSpPr txBox="1"/>
          <p:nvPr>
            <p:ph idx="1" type="subTitle"/>
          </p:nvPr>
        </p:nvSpPr>
        <p:spPr>
          <a:xfrm>
            <a:off x="1858700" y="3413158"/>
            <a:ext cx="5361300" cy="52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9"/>
          <p:cNvSpPr txBox="1"/>
          <p:nvPr>
            <p:ph type="title"/>
          </p:nvPr>
        </p:nvSpPr>
        <p:spPr>
          <a:xfrm>
            <a:off x="819150" y="8456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Poll Question: How are writing &amp; information literacy integrated on your campus?</a:t>
            </a:r>
            <a:endParaRPr/>
          </a:p>
        </p:txBody>
      </p:sp>
      <p:sp>
        <p:nvSpPr>
          <p:cNvPr id="167" name="Google Shape;167;p19"/>
          <p:cNvSpPr txBox="1"/>
          <p:nvPr>
            <p:ph idx="1" type="body"/>
          </p:nvPr>
        </p:nvSpPr>
        <p:spPr>
          <a:xfrm>
            <a:off x="819150" y="19907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8" name="Google Shape;168;p19" title="&quot;&quot;"/>
          <p:cNvPicPr preferRelativeResize="0"/>
          <p:nvPr/>
        </p:nvPicPr>
        <p:blipFill>
          <a:blip r:embed="rId3">
            <a:alphaModFix/>
          </a:blip>
          <a:stretch>
            <a:fillRect/>
          </a:stretch>
        </p:blipFill>
        <p:spPr>
          <a:xfrm>
            <a:off x="192750" y="260825"/>
            <a:ext cx="8746424" cy="4919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0"/>
          <p:cNvSpPr txBox="1"/>
          <p:nvPr>
            <p:ph type="title"/>
          </p:nvPr>
        </p:nvSpPr>
        <p:spPr>
          <a:xfrm>
            <a:off x="1888684" y="1746100"/>
            <a:ext cx="5377500" cy="1646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t>Using the </a:t>
            </a:r>
            <a:r>
              <a:rPr b="1" lang="en" u="sng">
                <a:solidFill>
                  <a:schemeClr val="hlink"/>
                </a:solidFill>
                <a:hlinkClick r:id="rId3"/>
              </a:rPr>
              <a:t>Course Planner</a:t>
            </a:r>
            <a:endParaRPr b="1"/>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1"/>
          <p:cNvSpPr txBox="1"/>
          <p:nvPr>
            <p:ph type="title"/>
          </p:nvPr>
        </p:nvSpPr>
        <p:spPr>
          <a:xfrm>
            <a:off x="819150" y="617000"/>
            <a:ext cx="7505700" cy="95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course planner video</a:t>
            </a:r>
            <a:endParaRPr/>
          </a:p>
        </p:txBody>
      </p:sp>
      <p:sp>
        <p:nvSpPr>
          <p:cNvPr id="179" name="Google Shape;179;p21"/>
          <p:cNvSpPr txBox="1"/>
          <p:nvPr>
            <p:ph idx="1" type="body"/>
          </p:nvPr>
        </p:nvSpPr>
        <p:spPr>
          <a:xfrm>
            <a:off x="819150" y="1304925"/>
            <a:ext cx="7505700" cy="244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Our objectives in making the video: </a:t>
            </a:r>
            <a:endParaRPr sz="1800"/>
          </a:p>
          <a:p>
            <a:pPr indent="-342900" lvl="0" marL="457200" rtl="0" algn="l">
              <a:spcBef>
                <a:spcPts val="1600"/>
              </a:spcBef>
              <a:spcAft>
                <a:spcPts val="0"/>
              </a:spcAft>
              <a:buSzPts val="1800"/>
              <a:buChar char="●"/>
            </a:pPr>
            <a:r>
              <a:rPr lang="en" sz="1800"/>
              <a:t>“Flip” our course planner instruction so that we could use our 60 minutes of class time with graduate student instructors more actively</a:t>
            </a:r>
            <a:endParaRPr sz="1800"/>
          </a:p>
          <a:p>
            <a:pPr indent="-342900" lvl="0" marL="457200" rtl="0" algn="l">
              <a:spcBef>
                <a:spcPts val="0"/>
              </a:spcBef>
              <a:spcAft>
                <a:spcPts val="0"/>
              </a:spcAft>
              <a:buSzPts val="1800"/>
              <a:buChar char="●"/>
            </a:pPr>
            <a:r>
              <a:rPr lang="en" sz="1800"/>
              <a:t>Condense and apply some of the best practices from the (admittedly very long) course planner document</a:t>
            </a:r>
            <a:endParaRPr sz="1800"/>
          </a:p>
          <a:p>
            <a:pPr indent="-342900" lvl="0" marL="457200" rtl="0" algn="l">
              <a:spcBef>
                <a:spcPts val="0"/>
              </a:spcBef>
              <a:spcAft>
                <a:spcPts val="0"/>
              </a:spcAft>
              <a:buSzPts val="1800"/>
              <a:buChar char="●"/>
            </a:pPr>
            <a:r>
              <a:rPr lang="en" sz="1800"/>
              <a:t>Give graduate student instructors a real world scenario where they might use the resources in the course planner to help their students succeed</a:t>
            </a:r>
            <a:endParaRPr sz="1800"/>
          </a:p>
          <a:p>
            <a:pPr indent="-342900" lvl="0" marL="457200" rtl="0" algn="l">
              <a:spcBef>
                <a:spcPts val="0"/>
              </a:spcBef>
              <a:spcAft>
                <a:spcPts val="0"/>
              </a:spcAft>
              <a:buSzPts val="1800"/>
              <a:buChar char="●"/>
            </a:pPr>
            <a:r>
              <a:rPr lang="en" sz="1800"/>
              <a:t>Inform viewers of best pedagogical practices for teaching writing and information literacy without coming across as pedantic</a:t>
            </a:r>
            <a:endParaRPr sz="1800"/>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